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84" r:id="rId3"/>
    <p:sldId id="326" r:id="rId4"/>
    <p:sldId id="272" r:id="rId5"/>
    <p:sldId id="285" r:id="rId6"/>
    <p:sldId id="317" r:id="rId7"/>
    <p:sldId id="316" r:id="rId8"/>
    <p:sldId id="273" r:id="rId9"/>
    <p:sldId id="331" r:id="rId10"/>
    <p:sldId id="286" r:id="rId11"/>
    <p:sldId id="318" r:id="rId12"/>
    <p:sldId id="334" r:id="rId13"/>
    <p:sldId id="335" r:id="rId14"/>
    <p:sldId id="278" r:id="rId15"/>
    <p:sldId id="327" r:id="rId16"/>
    <p:sldId id="319" r:id="rId17"/>
    <p:sldId id="312" r:id="rId18"/>
    <p:sldId id="302" r:id="rId19"/>
    <p:sldId id="257" r:id="rId20"/>
    <p:sldId id="258" r:id="rId21"/>
    <p:sldId id="297" r:id="rId22"/>
    <p:sldId id="262" r:id="rId23"/>
    <p:sldId id="336" r:id="rId24"/>
    <p:sldId id="328" r:id="rId25"/>
    <p:sldId id="308" r:id="rId26"/>
    <p:sldId id="283" r:id="rId27"/>
    <p:sldId id="322" r:id="rId28"/>
    <p:sldId id="323" r:id="rId29"/>
    <p:sldId id="261" r:id="rId30"/>
    <p:sldId id="32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82"/>
    <p:restoredTop sz="90710"/>
  </p:normalViewPr>
  <p:slideViewPr>
    <p:cSldViewPr snapToGrid="0" snapToObjects="1">
      <p:cViewPr varScale="1">
        <p:scale>
          <a:sx n="84" d="100"/>
          <a:sy n="84" d="100"/>
        </p:scale>
        <p:origin x="100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jpe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23.png>
</file>

<file path=ppt/media/image3.png>
</file>

<file path=ppt/media/image4.jpe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C454D3-57A2-0C40-A9E7-F26361C35E35}" type="datetimeFigureOut">
              <a:rPr lang="en-US" smtClean="0"/>
              <a:t>9/24/24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6B5105-694E-EA42-A8C6-890C6ACB42DB}" type="slidenum">
              <a:rPr lang="en-US" smtClean="0"/>
              <a:t>‹#›</a:t>
            </a:fld>
            <a:endParaRPr lang="en-US"/>
          </a:p>
        </p:txBody>
      </p:sp>
    </p:spTree>
    <p:extLst>
      <p:ext uri="{BB962C8B-B14F-4D97-AF65-F5344CB8AC3E}">
        <p14:creationId xmlns:p14="http://schemas.microsoft.com/office/powerpoint/2010/main" val="27400982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doi.org/10.24432/C5W894."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altexsoft.com/blog/datascience/dynamic-pricing-explained-use-in-revenue-management-and-pricing-optimization/"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www.altexsoft.com/case-studies/travel/altexsoft-rakuten-travel/"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altexsoft.com/blog/uxdesign/ux-design-trends-for-2017-dictated-by-the-future/"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altexsoft.com/blog/uxdesign/ux-design-trends-for-2017-dictated-by-the-future/"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www.altexsoft.com/case-studies/travel/altexsoft-rakuten-travel/" TargetMode="External"/><Relationship Id="rId5" Type="http://schemas.openxmlformats.org/officeDocument/2006/relationships/hyperlink" Target="https://www.altexsoft.com/blog/datascience/dynamic-pricing-explained-use-in-revenue-management-and-pricing-optimization/" TargetMode="External"/><Relationship Id="rId4" Type="http://schemas.openxmlformats.org/officeDocument/2006/relationships/hyperlink" Target="https://www.altexsoft.com/case-studies/travel/altexsoft-creates-unique-data-science-and-analytics-based-fare-predictor-tool-to-forecast-price-movements/"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altexsoft.com/blog/automl/"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s://codelabs.developers.google.com/codelabs/time-series-forecasting-with-cloud-ai-platform#0" TargetMode="External"/><Relationship Id="rId5" Type="http://schemas.openxmlformats.org/officeDocument/2006/relationships/hyperlink" Target="https://cloud.google.com/bigquery" TargetMode="External"/><Relationship Id="rId4" Type="http://schemas.openxmlformats.org/officeDocument/2006/relationships/hyperlink" Target="https://cloud.google.com/vertex-ai"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blogs.nvidia.com/blog/supervised-unsupervised-learning/"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2</a:t>
            </a:fld>
            <a:endParaRPr lang="en-US"/>
          </a:p>
        </p:txBody>
      </p:sp>
    </p:spTree>
    <p:extLst>
      <p:ext uri="{BB962C8B-B14F-4D97-AF65-F5344CB8AC3E}">
        <p14:creationId xmlns:p14="http://schemas.microsoft.com/office/powerpoint/2010/main" val="21658351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HK" dirty="0"/>
              <a:t>Based on the similar sequential formulation of time series and natural language, increasing research demonstrates the feasibility of leveraging large language models (LLM) for time series.</a:t>
            </a:r>
            <a:endParaRPr lang="en-US" dirty="0"/>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12</a:t>
            </a:fld>
            <a:endParaRPr lang="en-US"/>
          </a:p>
        </p:txBody>
      </p:sp>
    </p:spTree>
    <p:extLst>
      <p:ext uri="{BB962C8B-B14F-4D97-AF65-F5344CB8AC3E}">
        <p14:creationId xmlns:p14="http://schemas.microsoft.com/office/powerpoint/2010/main" val="716879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HK" dirty="0"/>
              <a:t>Based on the similar sequential formulation of time series and natural language, increasing research demonstrates the feasibility of leveraging large language models (LLM) for time series.</a:t>
            </a:r>
            <a:endParaRPr lang="en-US" dirty="0"/>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13</a:t>
            </a:fld>
            <a:endParaRPr lang="en-US"/>
          </a:p>
        </p:txBody>
      </p:sp>
    </p:spTree>
    <p:extLst>
      <p:ext uri="{BB962C8B-B14F-4D97-AF65-F5344CB8AC3E}">
        <p14:creationId xmlns:p14="http://schemas.microsoft.com/office/powerpoint/2010/main" val="3855191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arxiv.org</a:t>
            </a:r>
            <a:r>
              <a:rPr lang="en-US" dirty="0"/>
              <a:t>/pdf/2405.02358</a:t>
            </a:r>
          </a:p>
          <a:p>
            <a:r>
              <a:rPr lang="en-HK" dirty="0" err="1"/>
              <a:t>elopment</a:t>
            </a:r>
            <a:r>
              <a:rPr lang="en-HK" dirty="0"/>
              <a:t>, including datasets, open-source, time series libraries. A GitHub repository is also maintained for resource updates (https://</a:t>
            </a:r>
            <a:r>
              <a:rPr lang="en-HK" dirty="0" err="1"/>
              <a:t>github.com</a:t>
            </a:r>
            <a:r>
              <a:rPr lang="en-HK" dirty="0"/>
              <a:t>/start2020/Awesome-</a:t>
            </a:r>
            <a:r>
              <a:rPr lang="en-HK" dirty="0" err="1"/>
              <a:t>TimeSeries</a:t>
            </a:r>
            <a:r>
              <a:rPr lang="en-HK" dirty="0"/>
              <a:t>-LLM-FM).</a:t>
            </a:r>
          </a:p>
          <a:p>
            <a:endParaRPr lang="en-HK" dirty="0"/>
          </a:p>
          <a:p>
            <a:r>
              <a:rPr lang="en-HK" dirty="0"/>
              <a:t>Time series data are ubiquitous across various domains, making time series analysis critically important. </a:t>
            </a:r>
          </a:p>
          <a:p>
            <a:r>
              <a:rPr lang="en-HK" dirty="0"/>
              <a:t>Traditional time series models are task-specific, featuring singular functionality and limited generalization capacity. </a:t>
            </a:r>
          </a:p>
          <a:p>
            <a:r>
              <a:rPr lang="en-HK" dirty="0"/>
              <a:t>Large language foundation models have unveiled their remarkable capabilities for cross-task transferability, zero-shot/few-shot learning, and decision-making </a:t>
            </a:r>
            <a:r>
              <a:rPr lang="en-HK" dirty="0" err="1"/>
              <a:t>explainability</a:t>
            </a:r>
            <a:r>
              <a:rPr lang="en-HK" dirty="0"/>
              <a:t>. </a:t>
            </a:r>
          </a:p>
          <a:p>
            <a:r>
              <a:rPr lang="en-HK" dirty="0"/>
              <a:t>This success has sparked interest in the exploration of foundation models to solve multiple time series challenges simultaneously. </a:t>
            </a:r>
          </a:p>
          <a:p>
            <a:r>
              <a:rPr lang="en-HK" dirty="0"/>
              <a:t>Two main research lines, namely pre-training foundation models from scratch for time series and adapting large language foundation models for time series. </a:t>
            </a:r>
            <a:endParaRPr lang="en-US" dirty="0"/>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14</a:t>
            </a:fld>
            <a:endParaRPr lang="en-US"/>
          </a:p>
        </p:txBody>
      </p:sp>
    </p:spTree>
    <p:extLst>
      <p:ext uri="{BB962C8B-B14F-4D97-AF65-F5344CB8AC3E}">
        <p14:creationId xmlns:p14="http://schemas.microsoft.com/office/powerpoint/2010/main" val="24619292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b="0" i="1" dirty="0">
                <a:solidFill>
                  <a:srgbClr val="181818"/>
                </a:solidFill>
                <a:effectLst/>
                <a:latin typeface="Salesforce Sans"/>
              </a:rPr>
              <a:t>Figure 1. A universal forecaster is a large pre-trained model capable of handling any time series forecasting problem. It is trained on a large-scale time series dataset spanning multiple domains. Compared to the existing paradigm, universal forecasting faces the three key issues of </a:t>
            </a:r>
            <a:r>
              <a:rPr lang="en-HK" b="0" i="1" dirty="0" err="1">
                <a:solidFill>
                  <a:srgbClr val="181818"/>
                </a:solidFill>
                <a:effectLst/>
                <a:latin typeface="Salesforce Sans"/>
              </a:rPr>
              <a:t>i</a:t>
            </a:r>
            <a:r>
              <a:rPr lang="en-HK" b="0" i="1" dirty="0">
                <a:solidFill>
                  <a:srgbClr val="181818"/>
                </a:solidFill>
                <a:effectLst/>
                <a:latin typeface="Salesforce Sans"/>
              </a:rPr>
              <a:t>) multiple frequencies, ii) any-variate forecasting, and iii) varying distributions.</a:t>
            </a:r>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15</a:t>
            </a:fld>
            <a:endParaRPr lang="en-US"/>
          </a:p>
        </p:txBody>
      </p:sp>
    </p:spTree>
    <p:extLst>
      <p:ext uri="{BB962C8B-B14F-4D97-AF65-F5344CB8AC3E}">
        <p14:creationId xmlns:p14="http://schemas.microsoft.com/office/powerpoint/2010/main" val="13190806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HK" sz="1800" dirty="0">
                <a:effectLst/>
                <a:latin typeface="NimbusSanL"/>
              </a:rPr>
              <a:t>They have two classes, namely foundation models pre-trained from scratch for time series and adapted large language foundation models (i.e. LLM) for time series. </a:t>
            </a:r>
            <a:endParaRPr lang="en-HK" dirty="0"/>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17</a:t>
            </a:fld>
            <a:endParaRPr lang="en-US"/>
          </a:p>
        </p:txBody>
      </p:sp>
    </p:spTree>
    <p:extLst>
      <p:ext uri="{BB962C8B-B14F-4D97-AF65-F5344CB8AC3E}">
        <p14:creationId xmlns:p14="http://schemas.microsoft.com/office/powerpoint/2010/main" val="23742541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HK" sz="1800" dirty="0">
                <a:effectLst/>
                <a:latin typeface="NimbusSanL"/>
              </a:rPr>
              <a:t>They have two classes, namely foundation models pre-trained from scratch for time series and adapted large language foundation models (i.e. LLM) for time series. </a:t>
            </a:r>
          </a:p>
          <a:p>
            <a:pPr marL="0" marR="0" lvl="0" indent="0" algn="l" defTabSz="914400" rtl="0" eaLnBrk="1" fontAlgn="auto" latinLnBrk="0" hangingPunct="1">
              <a:lnSpc>
                <a:spcPct val="100000"/>
              </a:lnSpc>
              <a:spcBef>
                <a:spcPts val="0"/>
              </a:spcBef>
              <a:spcAft>
                <a:spcPts val="0"/>
              </a:spcAft>
              <a:buClrTx/>
              <a:buSzTx/>
              <a:buFontTx/>
              <a:buNone/>
              <a:tabLst/>
              <a:defRPr/>
            </a:pPr>
            <a:r>
              <a:rPr lang="en-HK" b="0" i="0" dirty="0">
                <a:solidFill>
                  <a:srgbClr val="242424"/>
                </a:solidFill>
                <a:effectLst/>
              </a:rPr>
              <a:t>Pre-train foundation models for time series from scratch.</a:t>
            </a:r>
          </a:p>
          <a:p>
            <a:pPr marL="0" marR="0" lvl="0" indent="0" algn="l" defTabSz="914400" rtl="0" eaLnBrk="1" fontAlgn="auto" latinLnBrk="0" hangingPunct="1">
              <a:lnSpc>
                <a:spcPct val="100000"/>
              </a:lnSpc>
              <a:spcBef>
                <a:spcPts val="0"/>
              </a:spcBef>
              <a:spcAft>
                <a:spcPts val="0"/>
              </a:spcAft>
              <a:buClrTx/>
              <a:buSzTx/>
              <a:buFontTx/>
              <a:buNone/>
              <a:tabLst/>
              <a:defRPr/>
            </a:pPr>
            <a:r>
              <a:rPr lang="en-HK" b="0" i="0" dirty="0">
                <a:solidFill>
                  <a:srgbClr val="242424"/>
                </a:solidFill>
                <a:effectLst/>
              </a:rPr>
              <a:t>Adapt existing large language models for time series</a:t>
            </a:r>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18</a:t>
            </a:fld>
            <a:endParaRPr lang="en-US"/>
          </a:p>
        </p:txBody>
      </p:sp>
    </p:spTree>
    <p:extLst>
      <p:ext uri="{BB962C8B-B14F-4D97-AF65-F5344CB8AC3E}">
        <p14:creationId xmlns:p14="http://schemas.microsoft.com/office/powerpoint/2010/main" val="3955232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towardsdatascience.com</a:t>
            </a:r>
            <a:r>
              <a:rPr lang="en-US" dirty="0"/>
              <a:t>/exploring-the-latest-advances-in-foundation-time-series-models-3fc8431ab7bd</a:t>
            </a:r>
          </a:p>
          <a:p>
            <a:endParaRPr lang="en-US" dirty="0"/>
          </a:p>
          <a:p>
            <a:r>
              <a:rPr lang="en-US" dirty="0" err="1"/>
              <a:t>TimesFM</a:t>
            </a:r>
            <a:r>
              <a:rPr lang="en-US" dirty="0"/>
              <a:t> – decoder only TS Foundation Model: </a:t>
            </a:r>
            <a:r>
              <a:rPr lang="en-HK" b="0" i="0" dirty="0" err="1">
                <a:solidFill>
                  <a:srgbClr val="202124"/>
                </a:solidFill>
                <a:effectLst/>
                <a:latin typeface="Google Sans"/>
              </a:rPr>
              <a:t>TimesFM</a:t>
            </a:r>
            <a:r>
              <a:rPr lang="en-HK" b="0" i="0" dirty="0">
                <a:solidFill>
                  <a:srgbClr val="202124"/>
                </a:solidFill>
                <a:effectLst/>
                <a:latin typeface="Google Sans"/>
              </a:rPr>
              <a:t> is a forecasting model, pre-trained on a large time-series corpus of 100 billion real world time-points, that displays impressive zero-shot performance on a variety of public benchmarks from different domains and granularities.</a:t>
            </a:r>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19</a:t>
            </a:fld>
            <a:endParaRPr lang="en-US"/>
          </a:p>
        </p:txBody>
      </p:sp>
    </p:spTree>
    <p:extLst>
      <p:ext uri="{BB962C8B-B14F-4D97-AF65-F5344CB8AC3E}">
        <p14:creationId xmlns:p14="http://schemas.microsoft.com/office/powerpoint/2010/main" val="13711103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HK" b="0" i="0" dirty="0">
                <a:solidFill>
                  <a:srgbClr val="242424"/>
                </a:solidFill>
                <a:effectLst/>
                <a:latin typeface="source-serif-pro"/>
              </a:rPr>
              <a:t>Pre-training — TTMs are pre-trained on a diverse set of public datasets, focusing on univariate channels initially. This stage captures general patterns across different time series data.</a:t>
            </a:r>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20</a:t>
            </a:fld>
            <a:endParaRPr lang="en-US"/>
          </a:p>
        </p:txBody>
      </p:sp>
    </p:spTree>
    <p:extLst>
      <p:ext uri="{BB962C8B-B14F-4D97-AF65-F5344CB8AC3E}">
        <p14:creationId xmlns:p14="http://schemas.microsoft.com/office/powerpoint/2010/main" val="3463168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HK" b="0" i="0" dirty="0">
                <a:solidFill>
                  <a:srgbClr val="363737"/>
                </a:solidFill>
                <a:effectLst/>
                <a:latin typeface="SF Pro Display"/>
              </a:rPr>
              <a:t>One weakness of neural network-based models, let alone foundation models, is </a:t>
            </a:r>
            <a:r>
              <a:rPr lang="en-HK" b="0" i="0" dirty="0" err="1">
                <a:solidFill>
                  <a:srgbClr val="363737"/>
                </a:solidFill>
                <a:effectLst/>
                <a:latin typeface="SF Pro Display"/>
              </a:rPr>
              <a:t>explainability</a:t>
            </a:r>
            <a:r>
              <a:rPr lang="en-HK" b="0" i="0" dirty="0">
                <a:solidFill>
                  <a:srgbClr val="363737"/>
                </a:solidFill>
                <a:effectLst/>
                <a:latin typeface="SF Pro Display"/>
              </a:rPr>
              <a:t> and/or interpretability.</a:t>
            </a:r>
          </a:p>
          <a:p>
            <a:pPr algn="l"/>
            <a:r>
              <a:rPr lang="en-HK" b="0" i="1" dirty="0">
                <a:solidFill>
                  <a:srgbClr val="363737"/>
                </a:solidFill>
                <a:effectLst/>
                <a:latin typeface="SF Pro Display"/>
              </a:rPr>
              <a:t>TTM’s</a:t>
            </a:r>
            <a:r>
              <a:rPr lang="en-HK" b="0" i="0" dirty="0">
                <a:solidFill>
                  <a:srgbClr val="363737"/>
                </a:solidFill>
                <a:effectLst/>
                <a:latin typeface="SF Pro Display"/>
              </a:rPr>
              <a:t> superior design allows for </a:t>
            </a:r>
            <a:r>
              <a:rPr lang="en-HK" b="1" i="0" dirty="0">
                <a:solidFill>
                  <a:srgbClr val="363737"/>
                </a:solidFill>
                <a:effectLst/>
                <a:latin typeface="SF Pro Display"/>
              </a:rPr>
              <a:t>natively</a:t>
            </a:r>
            <a:r>
              <a:rPr lang="en-HK" b="0" i="0" dirty="0">
                <a:solidFill>
                  <a:srgbClr val="363737"/>
                </a:solidFill>
                <a:effectLst/>
                <a:latin typeface="SF Pro Display"/>
              </a:rPr>
              <a:t> extracting meaningful insights regarding </a:t>
            </a:r>
            <a:r>
              <a:rPr lang="en-HK" b="1" i="0" dirty="0">
                <a:solidFill>
                  <a:srgbClr val="363737"/>
                </a:solidFill>
                <a:effectLst/>
                <a:latin typeface="SF Pro Display"/>
              </a:rPr>
              <a:t>feature importance</a:t>
            </a:r>
            <a:r>
              <a:rPr lang="en-HK" b="0" i="0" dirty="0">
                <a:solidFill>
                  <a:srgbClr val="363737"/>
                </a:solidFill>
                <a:effectLst/>
                <a:latin typeface="SF Pro Display"/>
              </a:rPr>
              <a:t>.</a:t>
            </a:r>
          </a:p>
          <a:p>
            <a:pPr algn="l"/>
            <a:r>
              <a:rPr lang="en-HK" b="0" i="0" dirty="0">
                <a:solidFill>
                  <a:srgbClr val="363737"/>
                </a:solidFill>
                <a:effectLst/>
                <a:latin typeface="SF Pro Display"/>
              </a:rPr>
              <a:t>At the beginning of the article, we talked about gated-attention, a mechanism that </a:t>
            </a:r>
            <a:r>
              <a:rPr lang="en-HK" b="0" i="1" dirty="0">
                <a:solidFill>
                  <a:srgbClr val="363737"/>
                </a:solidFill>
                <a:effectLst/>
                <a:latin typeface="SF Pro Display"/>
              </a:rPr>
              <a:t>TTM</a:t>
            </a:r>
            <a:r>
              <a:rPr lang="en-HK" b="0" i="0" dirty="0">
                <a:solidFill>
                  <a:srgbClr val="363737"/>
                </a:solidFill>
                <a:effectLst/>
                <a:latin typeface="SF Pro Display"/>
              </a:rPr>
              <a:t> uses to capture the importance of vector weights. We can leverage this mechanism to calculate an attention weight for each feature across channels — hence capturing feature importance.</a:t>
            </a:r>
          </a:p>
          <a:p>
            <a:pPr algn="l"/>
            <a:r>
              <a:rPr lang="en-HK" b="1" i="0" dirty="0">
                <a:solidFill>
                  <a:srgbClr val="363737"/>
                </a:solidFill>
                <a:effectLst/>
                <a:latin typeface="SF Pro Display"/>
              </a:rPr>
              <a:t>Figure 6</a:t>
            </a:r>
            <a:r>
              <a:rPr lang="en-HK" b="0" i="0" dirty="0">
                <a:solidFill>
                  <a:srgbClr val="363737"/>
                </a:solidFill>
                <a:effectLst/>
                <a:latin typeface="SF Pro Display"/>
              </a:rPr>
              <a:t> shows the channel attention map for the </a:t>
            </a:r>
            <a:r>
              <a:rPr lang="en-HK" b="0" i="0" u="none" strike="noStrike" dirty="0">
                <a:solidFill>
                  <a:srgbClr val="363737"/>
                </a:solidFill>
                <a:effectLst/>
                <a:latin typeface="SF Pro Display"/>
                <a:hlinkClick r:id="rId3"/>
              </a:rPr>
              <a:t>UCI’s bike sharing dataset</a:t>
            </a:r>
            <a:r>
              <a:rPr lang="en-HK" b="0" i="0" dirty="0">
                <a:solidFill>
                  <a:srgbClr val="363737"/>
                </a:solidFill>
                <a:effectLst/>
                <a:latin typeface="SF Pro Display"/>
              </a:rPr>
              <a:t> (one of the datasets with exogenous variables where TTM was evaluated):</a:t>
            </a:r>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21</a:t>
            </a:fld>
            <a:endParaRPr lang="en-US"/>
          </a:p>
        </p:txBody>
      </p:sp>
    </p:spTree>
    <p:extLst>
      <p:ext uri="{BB962C8B-B14F-4D97-AF65-F5344CB8AC3E}">
        <p14:creationId xmlns:p14="http://schemas.microsoft.com/office/powerpoint/2010/main" val="10604834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sz="1200" i="0" dirty="0">
              <a:solidFill>
                <a:srgbClr val="222831"/>
              </a:solidFill>
              <a:effectLst/>
              <a:cs typeface="Calibri" panose="020F0502020204030204" pitchFamily="34" charset="0"/>
            </a:endParaRPr>
          </a:p>
          <a:p>
            <a:r>
              <a:rPr lang="en-HK" sz="1200" dirty="0">
                <a:effectLst/>
                <a:latin typeface="Calibri" panose="020F0502020204030204" pitchFamily="34" charset="0"/>
              </a:rPr>
              <a:t>Keep pre-trained LLMs intact and </a:t>
            </a:r>
            <a:r>
              <a:rPr lang="en-HK" sz="1200" b="1" dirty="0">
                <a:solidFill>
                  <a:srgbClr val="BF0000"/>
                </a:solidFill>
                <a:effectLst/>
                <a:latin typeface="Calibri" panose="020F0502020204030204" pitchFamily="34" charset="0"/>
              </a:rPr>
              <a:t>only fine-tune </a:t>
            </a:r>
            <a:r>
              <a:rPr lang="en-HK" sz="1200" b="1" dirty="0" err="1">
                <a:solidFill>
                  <a:srgbClr val="BF0000"/>
                </a:solidFill>
                <a:effectLst/>
                <a:latin typeface="Calibri" panose="020F0502020204030204" pitchFamily="34" charset="0"/>
              </a:rPr>
              <a:t>reprogrammer</a:t>
            </a:r>
            <a:r>
              <a:rPr lang="en-HK" sz="1200" b="1" dirty="0">
                <a:solidFill>
                  <a:srgbClr val="BF0000"/>
                </a:solidFill>
                <a:effectLst/>
                <a:latin typeface="Calibri" panose="020F0502020204030204" pitchFamily="34" charset="0"/>
              </a:rPr>
              <a:t> </a:t>
            </a:r>
            <a:r>
              <a:rPr lang="en-HK" sz="1200" dirty="0">
                <a:effectLst/>
                <a:latin typeface="Calibri" panose="020F0502020204030204" pitchFamily="34" charset="0"/>
              </a:rPr>
              <a:t>to achieve certain alignments </a:t>
            </a:r>
            <a:endParaRPr lang="en-HK" dirty="0">
              <a:effectLst/>
            </a:endParaRPr>
          </a:p>
          <a:p>
            <a:pPr algn="l"/>
            <a:r>
              <a:rPr lang="en-HK" b="0" i="0" dirty="0">
                <a:solidFill>
                  <a:srgbClr val="374151"/>
                </a:solidFill>
                <a:effectLst/>
                <a:latin typeface="ui-monospace"/>
              </a:rPr>
              <a:t>The core concept behind Time-LLM is to adapt an embedding-visible language foundation model, such as </a:t>
            </a:r>
            <a:r>
              <a:rPr lang="en-HK" b="0" i="0" dirty="0" err="1">
                <a:solidFill>
                  <a:srgbClr val="374151"/>
                </a:solidFill>
                <a:effectLst/>
                <a:latin typeface="ui-monospace"/>
              </a:rPr>
              <a:t>LLaMA</a:t>
            </a:r>
            <a:r>
              <a:rPr lang="en-HK" b="0" i="0" dirty="0">
                <a:solidFill>
                  <a:srgbClr val="374151"/>
                </a:solidFill>
                <a:effectLst/>
                <a:latin typeface="ui-monospace"/>
              </a:rPr>
              <a:t> or GPT-2. This approach is distinct from fine-tuning the LLM. Instead, we train the LLM to process an input sequence of time steps and produce forecasts for a specified time horizon, without altering the LLM itself.</a:t>
            </a:r>
          </a:p>
          <a:p>
            <a:pPr algn="l"/>
            <a:r>
              <a:rPr lang="en-HK" b="0" i="0" dirty="0">
                <a:solidFill>
                  <a:srgbClr val="374151"/>
                </a:solidFill>
                <a:effectLst/>
                <a:latin typeface="ui-monospace"/>
              </a:rPr>
              <a:t>At a high level, Time-LLM begins by tokenizing the input time series sequence using a customized patch embedding layer. These patches are then passed through a reprogramming layer, which effectively converts the forecasting task into a language task. Additionally, we can include a prompt prefix to enhance the model’s reasoning capability. Finally, the output patches are processed through a projection layer to generate the forecasts.</a:t>
            </a:r>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23</a:t>
            </a:fld>
            <a:endParaRPr lang="en-US"/>
          </a:p>
        </p:txBody>
      </p:sp>
    </p:spTree>
    <p:extLst>
      <p:ext uri="{BB962C8B-B14F-4D97-AF65-F5344CB8AC3E}">
        <p14:creationId xmlns:p14="http://schemas.microsoft.com/office/powerpoint/2010/main" val="38222398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b="1" i="0" dirty="0">
                <a:solidFill>
                  <a:srgbClr val="071417"/>
                </a:solidFill>
                <a:effectLst/>
                <a:latin typeface="Proxima Nova"/>
              </a:rPr>
              <a:t>Time series forecasting</a:t>
            </a:r>
            <a:r>
              <a:rPr lang="en-HK" b="0" i="0" dirty="0">
                <a:solidFill>
                  <a:srgbClr val="071417"/>
                </a:solidFill>
                <a:effectLst/>
                <a:latin typeface="Proxima Nova"/>
              </a:rPr>
              <a:t> is a set of methods in statistics and data science to predict some variables that develop and change over time. The underlying intention of time series forecasting is determining how target variables will change in the future by observing historical data from the time perspective, defining the patterns, and yielding short or long-term predictions on how change occurs – considering the captured patterns.</a:t>
            </a:r>
          </a:p>
          <a:p>
            <a:pPr marL="0" marR="0" lvl="0" indent="0" algn="l" defTabSz="914400" rtl="0" eaLnBrk="1" fontAlgn="auto" latinLnBrk="0" hangingPunct="1">
              <a:lnSpc>
                <a:spcPct val="100000"/>
              </a:lnSpc>
              <a:spcBef>
                <a:spcPts val="0"/>
              </a:spcBef>
              <a:spcAft>
                <a:spcPts val="0"/>
              </a:spcAft>
              <a:buClrTx/>
              <a:buSzTx/>
              <a:buFontTx/>
              <a:buNone/>
              <a:tabLst/>
              <a:defRPr/>
            </a:pPr>
            <a:r>
              <a:rPr lang="en-HK" b="0" i="0" dirty="0">
                <a:solidFill>
                  <a:srgbClr val="071417"/>
                </a:solidFill>
                <a:effectLst/>
                <a:latin typeface="Proxima Nova"/>
              </a:rPr>
              <a:t>Predicting customer demand is a cornerstone task for businesses that manage supplies and procurement. Another common application is predicting prices and rates for products and services that </a:t>
            </a:r>
            <a:r>
              <a:rPr lang="en-HK" b="0" i="0" u="none" strike="noStrike" dirty="0">
                <a:solidFill>
                  <a:srgbClr val="007D99"/>
                </a:solidFill>
                <a:effectLst/>
                <a:latin typeface="Proxima Nova"/>
                <a:hlinkClick r:id="rId3"/>
              </a:rPr>
              <a:t>dynamically adjust prices</a:t>
            </a:r>
            <a:r>
              <a:rPr lang="en-HK" b="0" i="0" dirty="0">
                <a:solidFill>
                  <a:srgbClr val="071417"/>
                </a:solidFill>
                <a:effectLst/>
                <a:latin typeface="Proxima Nova"/>
              </a:rPr>
              <a:t> depending on demand and revenue targets.</a:t>
            </a:r>
            <a:br>
              <a:rPr lang="en-HK" dirty="0"/>
            </a:br>
            <a:br>
              <a:rPr lang="en-HK" dirty="0"/>
            </a:br>
            <a:r>
              <a:rPr lang="en-HK" b="0" i="0" dirty="0">
                <a:solidFill>
                  <a:srgbClr val="071417"/>
                </a:solidFill>
                <a:effectLst/>
                <a:latin typeface="Proxima Nova"/>
              </a:rPr>
              <a:t>As a travel technology consulting business, we have experience working with a Japanese retail giant, </a:t>
            </a:r>
            <a:r>
              <a:rPr lang="en-HK" b="0" i="0" u="none" strike="noStrike" dirty="0">
                <a:solidFill>
                  <a:srgbClr val="007D99"/>
                </a:solidFill>
                <a:effectLst/>
                <a:latin typeface="Proxima Nova"/>
                <a:hlinkClick r:id="rId4"/>
              </a:rPr>
              <a:t>Rakuten</a:t>
            </a:r>
            <a:r>
              <a:rPr lang="en-HK" b="0" i="0" dirty="0">
                <a:solidFill>
                  <a:srgbClr val="071417"/>
                </a:solidFill>
                <a:effectLst/>
                <a:latin typeface="Proxima Nova"/>
              </a:rPr>
              <a:t>, which also has a hospitality branch. We used Rakuten's time series data on hotel room sales as well as figures sourced from competing hotels. This data helped define the likeliest prices to increase revenue. Seasonality variables considered prices depending on weekdays, holidays, and… well, seasons. Predictions also considered general hospitality market trends.</a:t>
            </a:r>
            <a:endParaRPr lang="en-US" dirty="0"/>
          </a:p>
          <a:p>
            <a:endParaRPr lang="en-HK" b="0" i="0" dirty="0">
              <a:solidFill>
                <a:srgbClr val="071417"/>
              </a:solidFill>
              <a:effectLst/>
              <a:latin typeface="Proxima Nova"/>
            </a:endParaRPr>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4</a:t>
            </a:fld>
            <a:endParaRPr lang="en-US"/>
          </a:p>
        </p:txBody>
      </p:sp>
    </p:spTree>
    <p:extLst>
      <p:ext uri="{BB962C8B-B14F-4D97-AF65-F5344CB8AC3E}">
        <p14:creationId xmlns:p14="http://schemas.microsoft.com/office/powerpoint/2010/main" val="41148408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a:buFont typeface="Arial" panose="020B0604020202020204" pitchFamily="34" charset="0"/>
              <a:buNone/>
            </a:pPr>
            <a:r>
              <a:rPr lang="en-HK" b="0" i="0" dirty="0">
                <a:solidFill>
                  <a:srgbClr val="374151"/>
                </a:solidFill>
                <a:effectLst/>
                <a:latin typeface="ui-monospace"/>
              </a:rPr>
              <a:t>Tokenize the time series sequence with a customized patch embedding layer.</a:t>
            </a:r>
          </a:p>
          <a:p>
            <a:pPr marL="0" lvl="0" indent="0" algn="l">
              <a:buFont typeface="Arial" panose="020B0604020202020204" pitchFamily="34" charset="0"/>
              <a:buNone/>
            </a:pPr>
            <a:r>
              <a:rPr lang="en-HK" b="0" i="0" dirty="0">
                <a:solidFill>
                  <a:srgbClr val="374151"/>
                </a:solidFill>
                <a:effectLst/>
                <a:latin typeface="ui-monospace"/>
              </a:rPr>
              <a:t>Use a reprogramming layer to translate the forecasting task into a language task.</a:t>
            </a:r>
          </a:p>
          <a:p>
            <a:pPr marL="0" lvl="0" indent="0" algn="l">
              <a:buFont typeface="Arial" panose="020B0604020202020204" pitchFamily="34" charset="0"/>
              <a:buNone/>
            </a:pPr>
            <a:r>
              <a:rPr lang="en-HK" b="0" i="0" dirty="0">
                <a:solidFill>
                  <a:srgbClr val="374151"/>
                </a:solidFill>
                <a:effectLst/>
                <a:latin typeface="ui-monospace"/>
              </a:rPr>
              <a:t>Optionally add a prompt prefix to enhance reasoning.</a:t>
            </a:r>
          </a:p>
          <a:p>
            <a:pPr marL="0" lvl="0" indent="0" algn="l">
              <a:buFont typeface="Arial" panose="020B0604020202020204" pitchFamily="34" charset="0"/>
              <a:buNone/>
            </a:pPr>
            <a:r>
              <a:rPr lang="en-HK" b="0" i="0" dirty="0">
                <a:solidFill>
                  <a:srgbClr val="374151"/>
                </a:solidFill>
                <a:effectLst/>
                <a:latin typeface="ui-monospace"/>
              </a:rPr>
              <a:t>Process output patches through a projection layer to get forecasts</a:t>
            </a:r>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24</a:t>
            </a:fld>
            <a:endParaRPr lang="en-US"/>
          </a:p>
        </p:txBody>
      </p:sp>
    </p:spTree>
    <p:extLst>
      <p:ext uri="{BB962C8B-B14F-4D97-AF65-F5344CB8AC3E}">
        <p14:creationId xmlns:p14="http://schemas.microsoft.com/office/powerpoint/2010/main" val="18396460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HK" b="1" i="1" dirty="0">
                <a:solidFill>
                  <a:srgbClr val="222831"/>
                </a:solidFill>
                <a:effectLst/>
                <a:latin typeface="-apple-system"/>
              </a:rPr>
              <a:t>Reprogramming framework</a:t>
            </a:r>
            <a:r>
              <a:rPr lang="en-HK" b="0" i="0" dirty="0">
                <a:solidFill>
                  <a:srgbClr val="222831"/>
                </a:solidFill>
                <a:effectLst/>
                <a:latin typeface="-apple-system"/>
              </a:rPr>
              <a:t> to adapt LLM for TS forecasting while keeping the backbone model intact.</a:t>
            </a:r>
          </a:p>
          <a:p>
            <a:pPr algn="l"/>
            <a:r>
              <a:rPr lang="en-HK" b="1" i="0" dirty="0">
                <a:solidFill>
                  <a:srgbClr val="222831"/>
                </a:solidFill>
                <a:effectLst/>
                <a:latin typeface="-apple-system"/>
              </a:rPr>
              <a:t>Corer Idea:</a:t>
            </a:r>
          </a:p>
          <a:p>
            <a:pPr algn="l">
              <a:buFont typeface="Arial" panose="020B0604020202020204" pitchFamily="34" charset="0"/>
              <a:buChar char="•"/>
            </a:pPr>
            <a:r>
              <a:rPr lang="en-HK" b="0" i="0" dirty="0">
                <a:solidFill>
                  <a:srgbClr val="222831"/>
                </a:solidFill>
                <a:effectLst/>
                <a:latin typeface="-apple-system"/>
              </a:rPr>
              <a:t>Reprogram the </a:t>
            </a:r>
            <a:r>
              <a:rPr lang="en-HK" b="1" i="0" dirty="0">
                <a:solidFill>
                  <a:srgbClr val="222831"/>
                </a:solidFill>
                <a:effectLst/>
                <a:latin typeface="-apple-system"/>
              </a:rPr>
              <a:t>input TS</a:t>
            </a:r>
            <a:r>
              <a:rPr lang="en-HK" b="0" i="0" dirty="0">
                <a:solidFill>
                  <a:srgbClr val="222831"/>
                </a:solidFill>
                <a:effectLst/>
                <a:latin typeface="-apple-system"/>
              </a:rPr>
              <a:t> into </a:t>
            </a:r>
            <a:r>
              <a:rPr lang="en-HK" b="1" i="0" dirty="0">
                <a:solidFill>
                  <a:srgbClr val="222831"/>
                </a:solidFill>
                <a:effectLst/>
                <a:latin typeface="-apple-system"/>
              </a:rPr>
              <a:t>text prototype</a:t>
            </a:r>
            <a:r>
              <a:rPr lang="en-HK" b="0" i="0" dirty="0">
                <a:solidFill>
                  <a:srgbClr val="222831"/>
                </a:solidFill>
                <a:effectLst/>
                <a:latin typeface="-apple-system"/>
              </a:rPr>
              <a:t> representations</a:t>
            </a:r>
          </a:p>
          <a:p>
            <a:pPr algn="l"/>
            <a:r>
              <a:rPr lang="en-HK" b="0" i="0" dirty="0">
                <a:solidFill>
                  <a:srgbClr val="222831"/>
                </a:solidFill>
                <a:effectLst/>
                <a:latin typeface="-apple-system"/>
              </a:rPr>
              <a:t>Propose </a:t>
            </a:r>
            <a:r>
              <a:rPr lang="en-HK" b="1" i="0" dirty="0">
                <a:solidFill>
                  <a:srgbClr val="222831"/>
                </a:solidFill>
                <a:effectLst/>
                <a:latin typeface="-apple-system"/>
              </a:rPr>
              <a:t>Prompt-as-Prefix (</a:t>
            </a:r>
            <a:r>
              <a:rPr lang="en-HK" b="1" i="0" dirty="0" err="1">
                <a:solidFill>
                  <a:srgbClr val="222831"/>
                </a:solidFill>
                <a:effectLst/>
                <a:latin typeface="-apple-system"/>
              </a:rPr>
              <a:t>PaP</a:t>
            </a:r>
            <a:r>
              <a:rPr lang="en-HK" b="1" i="0" dirty="0">
                <a:solidFill>
                  <a:srgbClr val="222831"/>
                </a:solidFill>
                <a:effectLst/>
                <a:latin typeface="-apple-system"/>
              </a:rPr>
              <a:t>)</a:t>
            </a:r>
            <a:endParaRPr lang="en-HK" b="0" i="0" dirty="0">
              <a:solidFill>
                <a:srgbClr val="222831"/>
              </a:solidFill>
              <a:effectLst/>
              <a:latin typeface="-apple-system"/>
            </a:endParaRPr>
          </a:p>
          <a:p>
            <a:pPr algn="l">
              <a:buFont typeface="Arial" panose="020B0604020202020204" pitchFamily="34" charset="0"/>
              <a:buChar char="•"/>
            </a:pPr>
            <a:r>
              <a:rPr lang="en-HK" b="0" i="0" dirty="0">
                <a:solidFill>
                  <a:srgbClr val="222831"/>
                </a:solidFill>
                <a:effectLst/>
                <a:latin typeface="-apple-system"/>
              </a:rPr>
              <a:t>To further augment the model’s reasoning about TS concepts</a:t>
            </a:r>
          </a:p>
          <a:p>
            <a:pPr algn="l">
              <a:buFont typeface="Arial" panose="020B0604020202020204" pitchFamily="34" charset="0"/>
              <a:buChar char="•"/>
            </a:pPr>
            <a:r>
              <a:rPr lang="en-HK" b="0" i="0" dirty="0">
                <a:solidFill>
                  <a:srgbClr val="222831"/>
                </a:solidFill>
                <a:effectLst/>
                <a:latin typeface="-apple-system"/>
              </a:rPr>
              <a:t>Enrich the input TS with additional context and providing task instructions in the modality of natural language.</a:t>
            </a:r>
          </a:p>
          <a:p>
            <a:pPr algn="l"/>
            <a:r>
              <a:rPr lang="en-HK" b="0" i="0" dirty="0">
                <a:solidFill>
                  <a:srgbClr val="222831"/>
                </a:solidFill>
                <a:effectLst/>
                <a:latin typeface="-apple-system"/>
              </a:rPr>
              <a:t>Output of the LLM</a:t>
            </a:r>
          </a:p>
          <a:p>
            <a:pPr algn="l">
              <a:buFont typeface="Arial" panose="020B0604020202020204" pitchFamily="34" charset="0"/>
              <a:buChar char="•"/>
            </a:pPr>
            <a:r>
              <a:rPr lang="en-HK" b="0" i="0" dirty="0">
                <a:solidFill>
                  <a:srgbClr val="222831"/>
                </a:solidFill>
                <a:effectLst/>
                <a:latin typeface="-apple-system"/>
              </a:rPr>
              <a:t>Projected to generate TS forecasts.</a:t>
            </a:r>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25</a:t>
            </a:fld>
            <a:endParaRPr lang="en-US"/>
          </a:p>
        </p:txBody>
      </p:sp>
    </p:spTree>
    <p:extLst>
      <p:ext uri="{BB962C8B-B14F-4D97-AF65-F5344CB8AC3E}">
        <p14:creationId xmlns:p14="http://schemas.microsoft.com/office/powerpoint/2010/main" val="31455477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dirty="0"/>
              <a:t>TIME-LLM: TIME SERIES FORECASTING BY REPROGRAMMING LARGE LANGUAGE </a:t>
            </a:r>
            <a:r>
              <a:rPr lang="en-HK" dirty="0" err="1"/>
              <a:t>MODELSFigure</a:t>
            </a:r>
            <a:r>
              <a:rPr lang="en-HK" dirty="0"/>
              <a:t> 4: </a:t>
            </a:r>
          </a:p>
          <a:p>
            <a:r>
              <a:rPr lang="en-HK" dirty="0"/>
              <a:t>Prompt example. &lt;&gt; and &lt;&gt; are task-specific configurations and calculated input statistics.</a:t>
            </a:r>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26</a:t>
            </a:fld>
            <a:endParaRPr lang="en-US"/>
          </a:p>
        </p:txBody>
      </p:sp>
    </p:spTree>
    <p:extLst>
      <p:ext uri="{BB962C8B-B14F-4D97-AF65-F5344CB8AC3E}">
        <p14:creationId xmlns:p14="http://schemas.microsoft.com/office/powerpoint/2010/main" val="7894160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27</a:t>
            </a:fld>
            <a:endParaRPr lang="en-US"/>
          </a:p>
        </p:txBody>
      </p:sp>
    </p:spTree>
    <p:extLst>
      <p:ext uri="{BB962C8B-B14F-4D97-AF65-F5344CB8AC3E}">
        <p14:creationId xmlns:p14="http://schemas.microsoft.com/office/powerpoint/2010/main" val="42505994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HK" b="0" i="0" dirty="0">
                <a:solidFill>
                  <a:srgbClr val="42494F"/>
                </a:solidFill>
                <a:effectLst/>
                <a:latin typeface="Akzidenz Grotesk BQ Light"/>
              </a:rPr>
              <a:t>Multivariate time series data is a collection of observed variables (cross-sectional data) that are related to each other. For example, the time series collection of the current weather may be multivariate time series data where the pooled historical data variables are temperature, humidity, wind speed, etc.</a:t>
            </a:r>
          </a:p>
          <a:p>
            <a:pPr algn="l"/>
            <a:r>
              <a:rPr lang="en-HK" b="0" i="0" dirty="0">
                <a:solidFill>
                  <a:srgbClr val="42494F"/>
                </a:solidFill>
                <a:effectLst/>
                <a:latin typeface="Akzidenz Grotesk BQ Light"/>
              </a:rPr>
              <a:t>The cross-sectional data variables are not only related to their previous values but also to one another. This dependency should be considered when forecasting future trends and values.</a:t>
            </a:r>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5</a:t>
            </a:fld>
            <a:endParaRPr lang="en-US"/>
          </a:p>
        </p:txBody>
      </p:sp>
    </p:spTree>
    <p:extLst>
      <p:ext uri="{BB962C8B-B14F-4D97-AF65-F5344CB8AC3E}">
        <p14:creationId xmlns:p14="http://schemas.microsoft.com/office/powerpoint/2010/main" val="17513695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b="0" i="0" dirty="0">
                <a:solidFill>
                  <a:srgbClr val="071417"/>
                </a:solidFill>
                <a:effectLst/>
                <a:latin typeface="Proxima Nova"/>
              </a:rPr>
              <a:t>Price prediction in time series forecasting also produces great opportunities for </a:t>
            </a:r>
            <a:r>
              <a:rPr lang="en-HK" b="0" i="0" u="none" strike="noStrike" dirty="0">
                <a:solidFill>
                  <a:srgbClr val="007D99"/>
                </a:solidFill>
                <a:effectLst/>
                <a:latin typeface="Proxima Nova"/>
                <a:hlinkClick r:id="rId3"/>
              </a:rPr>
              <a:t>improving and personalizing the user experience</a:t>
            </a:r>
            <a:r>
              <a:rPr lang="en-HK" b="0" i="0" dirty="0">
                <a:solidFill>
                  <a:srgbClr val="071417"/>
                </a:solidFill>
                <a:effectLst/>
                <a:latin typeface="Proxima Nova"/>
              </a:rPr>
              <a:t>.</a:t>
            </a:r>
          </a:p>
          <a:p>
            <a:r>
              <a:rPr lang="en-HK" b="0" i="0" dirty="0" err="1">
                <a:solidFill>
                  <a:srgbClr val="071417"/>
                </a:solidFill>
                <a:effectLst/>
                <a:latin typeface="Proxima Nova"/>
              </a:rPr>
              <a:t>Fareboom</a:t>
            </a:r>
            <a:r>
              <a:rPr lang="en-HK" b="0" i="0" dirty="0">
                <a:solidFill>
                  <a:srgbClr val="071417"/>
                </a:solidFill>
                <a:effectLst/>
                <a:latin typeface="Proxima Nova"/>
              </a:rPr>
              <a:t> is a flight-booking service that succeeds in finding the lowest airfares possible for its customers. The problem with airfares is that they change rapidly and without obvious reasons. Unless you’re buying tickets right before a trip, future pricing information would be advantageous.</a:t>
            </a:r>
          </a:p>
          <a:p>
            <a:endParaRPr lang="en-HK" b="0" i="0" dirty="0">
              <a:solidFill>
                <a:srgbClr val="071417"/>
              </a:solidFill>
              <a:effectLst/>
              <a:latin typeface="Proxima Nova"/>
            </a:endParaRPr>
          </a:p>
          <a:p>
            <a:r>
              <a:rPr lang="en-HK" b="0" i="0" dirty="0">
                <a:solidFill>
                  <a:srgbClr val="071417"/>
                </a:solidFill>
                <a:effectLst/>
                <a:latin typeface="Proxima Nova"/>
              </a:rPr>
              <a:t>whether the prices are going to drop or increase in the near or distant future and give this information to customers. This encourages the customer to make returns and makes </a:t>
            </a:r>
            <a:r>
              <a:rPr lang="en-HK" b="0" i="0" dirty="0" err="1">
                <a:solidFill>
                  <a:srgbClr val="071417"/>
                </a:solidFill>
                <a:effectLst/>
                <a:latin typeface="Proxima Nova"/>
              </a:rPr>
              <a:t>Fareboom</a:t>
            </a:r>
            <a:r>
              <a:rPr lang="en-HK" b="0" i="0" dirty="0">
                <a:solidFill>
                  <a:srgbClr val="071417"/>
                </a:solidFill>
                <a:effectLst/>
                <a:latin typeface="Proxima Nova"/>
              </a:rPr>
              <a:t> their go-to platform for optimizing their travel budgets.</a:t>
            </a:r>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6</a:t>
            </a:fld>
            <a:endParaRPr lang="en-US"/>
          </a:p>
        </p:txBody>
      </p:sp>
    </p:spTree>
    <p:extLst>
      <p:ext uri="{BB962C8B-B14F-4D97-AF65-F5344CB8AC3E}">
        <p14:creationId xmlns:p14="http://schemas.microsoft.com/office/powerpoint/2010/main" val="24203210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b="0" i="0" dirty="0">
                <a:solidFill>
                  <a:srgbClr val="071417"/>
                </a:solidFill>
                <a:effectLst/>
                <a:latin typeface="Proxima Nova"/>
              </a:rPr>
              <a:t>Price prediction in time series forecasting also produces great opportunities for </a:t>
            </a:r>
            <a:r>
              <a:rPr lang="en-HK" b="0" i="0" u="none" strike="noStrike" dirty="0">
                <a:solidFill>
                  <a:srgbClr val="007D99"/>
                </a:solidFill>
                <a:effectLst/>
                <a:latin typeface="Proxima Nova"/>
                <a:hlinkClick r:id="rId3"/>
              </a:rPr>
              <a:t>improving and personalizing the user experience</a:t>
            </a:r>
            <a:r>
              <a:rPr lang="en-HK" b="0" i="0" dirty="0">
                <a:solidFill>
                  <a:srgbClr val="071417"/>
                </a:solidFill>
                <a:effectLst/>
                <a:latin typeface="Proxima Nova"/>
              </a:rPr>
              <a:t>.</a:t>
            </a:r>
            <a:br>
              <a:rPr lang="en-HK" dirty="0"/>
            </a:br>
            <a:br>
              <a:rPr lang="en-HK" dirty="0"/>
            </a:br>
            <a:r>
              <a:rPr lang="en-HK" b="0" i="0" dirty="0">
                <a:solidFill>
                  <a:srgbClr val="071417"/>
                </a:solidFill>
                <a:effectLst/>
                <a:latin typeface="Proxima Nova"/>
              </a:rPr>
              <a:t>One of those cases is our client </a:t>
            </a:r>
            <a:r>
              <a:rPr lang="en-HK" b="0" i="0" u="none" strike="noStrike" dirty="0">
                <a:solidFill>
                  <a:srgbClr val="007D99"/>
                </a:solidFill>
                <a:effectLst/>
                <a:latin typeface="Proxima Nova"/>
                <a:hlinkClick r:id="rId4"/>
              </a:rPr>
              <a:t>Fareboom.com</a:t>
            </a:r>
            <a:r>
              <a:rPr lang="en-HK" b="0" i="0" dirty="0">
                <a:solidFill>
                  <a:srgbClr val="071417"/>
                </a:solidFill>
                <a:effectLst/>
                <a:latin typeface="Proxima Nova"/>
              </a:rPr>
              <a:t>. </a:t>
            </a:r>
            <a:r>
              <a:rPr lang="en-HK" b="0" i="0" dirty="0" err="1">
                <a:solidFill>
                  <a:srgbClr val="071417"/>
                </a:solidFill>
                <a:effectLst/>
                <a:latin typeface="Proxima Nova"/>
              </a:rPr>
              <a:t>Fareboom</a:t>
            </a:r>
            <a:r>
              <a:rPr lang="en-HK" b="0" i="0" dirty="0">
                <a:solidFill>
                  <a:srgbClr val="071417"/>
                </a:solidFill>
                <a:effectLst/>
                <a:latin typeface="Proxima Nova"/>
              </a:rPr>
              <a:t> is a flight-booking service that succeeds in finding the lowest airfares possible for its customers. The problem with airfares is that they change rapidly and without obvious reasons. Unless you’re buying tickets right before a trip, future pricing information would be advantageous. </a:t>
            </a:r>
          </a:p>
          <a:p>
            <a:r>
              <a:rPr lang="en-HK" b="0" i="0" dirty="0">
                <a:solidFill>
                  <a:srgbClr val="071417"/>
                </a:solidFill>
                <a:effectLst/>
                <a:latin typeface="Proxima Nova"/>
              </a:rPr>
              <a:t>A great UX solution was to predict whether the prices are going to drop or increase in the near or distant future and give this information to customers. This encourages the customer to make returns and makes </a:t>
            </a:r>
            <a:r>
              <a:rPr lang="en-HK" b="0" i="0" dirty="0" err="1">
                <a:solidFill>
                  <a:srgbClr val="071417"/>
                </a:solidFill>
                <a:effectLst/>
                <a:latin typeface="Proxima Nova"/>
              </a:rPr>
              <a:t>Fareboom</a:t>
            </a:r>
            <a:r>
              <a:rPr lang="en-HK" b="0" i="0" dirty="0">
                <a:solidFill>
                  <a:srgbClr val="071417"/>
                </a:solidFill>
                <a:effectLst/>
                <a:latin typeface="Proxima Nova"/>
              </a:rPr>
              <a:t> their go-to platform for optimizing their travel budgets.</a:t>
            </a:r>
            <a:endParaRPr lang="en-US" dirty="0"/>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HK" b="0" i="0" dirty="0">
                <a:solidFill>
                  <a:srgbClr val="071417"/>
                </a:solidFill>
                <a:effectLst/>
                <a:latin typeface="Proxima Nova"/>
              </a:rPr>
              <a:t>Predicting customer demand is a cornerstone task for businesses that manage supplies and procurement. Another common application is predicting prices and rates for products and services that </a:t>
            </a:r>
            <a:r>
              <a:rPr lang="en-HK" b="0" i="0" u="none" strike="noStrike" dirty="0">
                <a:solidFill>
                  <a:srgbClr val="007D99"/>
                </a:solidFill>
                <a:effectLst/>
                <a:latin typeface="Proxima Nova"/>
                <a:hlinkClick r:id="rId5"/>
              </a:rPr>
              <a:t>dynamically adjust prices</a:t>
            </a:r>
            <a:r>
              <a:rPr lang="en-HK" b="0" i="0" dirty="0">
                <a:solidFill>
                  <a:srgbClr val="071417"/>
                </a:solidFill>
                <a:effectLst/>
                <a:latin typeface="Proxima Nova"/>
              </a:rPr>
              <a:t> depending on demand and revenue targets.</a:t>
            </a:r>
            <a:br>
              <a:rPr lang="en-HK" dirty="0"/>
            </a:br>
            <a:br>
              <a:rPr lang="en-HK" dirty="0"/>
            </a:br>
            <a:r>
              <a:rPr lang="en-HK" b="0" i="0" dirty="0">
                <a:solidFill>
                  <a:srgbClr val="071417"/>
                </a:solidFill>
                <a:effectLst/>
                <a:latin typeface="Proxima Nova"/>
              </a:rPr>
              <a:t>As a travel technology consulting business, we have experience working with a Japanese retail giant, </a:t>
            </a:r>
            <a:r>
              <a:rPr lang="en-HK" b="0" i="0" u="none" strike="noStrike" dirty="0">
                <a:solidFill>
                  <a:srgbClr val="007D99"/>
                </a:solidFill>
                <a:effectLst/>
                <a:latin typeface="Proxima Nova"/>
                <a:hlinkClick r:id="rId6"/>
              </a:rPr>
              <a:t>Rakuten</a:t>
            </a:r>
            <a:r>
              <a:rPr lang="en-HK" b="0" i="0" dirty="0">
                <a:solidFill>
                  <a:srgbClr val="071417"/>
                </a:solidFill>
                <a:effectLst/>
                <a:latin typeface="Proxima Nova"/>
              </a:rPr>
              <a:t>, which also has a hospitality branch. We used Rakuten's time series data on hotel room sales as well as figures sourced from competing hotels. This data helped define the likeliest prices to increase revenue. Seasonality variables considered prices depending on weekdays, holidays, and… well, seasons. Predictions also considered general hospitality market trends.</a:t>
            </a:r>
            <a:endParaRPr lang="en-US" dirty="0"/>
          </a:p>
          <a:p>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7</a:t>
            </a:fld>
            <a:endParaRPr lang="en-US"/>
          </a:p>
        </p:txBody>
      </p:sp>
    </p:spTree>
    <p:extLst>
      <p:ext uri="{BB962C8B-B14F-4D97-AF65-F5344CB8AC3E}">
        <p14:creationId xmlns:p14="http://schemas.microsoft.com/office/powerpoint/2010/main" val="25671190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b="0" i="0" dirty="0">
                <a:solidFill>
                  <a:srgbClr val="071417"/>
                </a:solidFill>
                <a:effectLst/>
                <a:latin typeface="Proxima Nova"/>
              </a:rPr>
              <a:t>The traditional machine learning approach is to split an available historic dataset into two or three smaller sets to train a model and to further validate its performance against data that a machine hasn’t seen before. If we apply machine learning without the time series factor, a data scientist can choose the most relevant records from the available data and fit the model to them, leaving noisy and inconsistent records behind.</a:t>
            </a:r>
          </a:p>
          <a:p>
            <a:endParaRPr lang="en-HK" b="0" i="0" dirty="0">
              <a:solidFill>
                <a:srgbClr val="071417"/>
              </a:solidFill>
              <a:effectLst/>
              <a:latin typeface="Proxima Nova"/>
            </a:endParaRPr>
          </a:p>
          <a:p>
            <a:r>
              <a:rPr lang="en-HK" b="1" i="0" dirty="0" err="1">
                <a:solidFill>
                  <a:srgbClr val="071417"/>
                </a:solidFill>
                <a:effectLst/>
                <a:latin typeface="Proxima Nova"/>
              </a:rPr>
              <a:t>BigQuery</a:t>
            </a:r>
            <a:r>
              <a:rPr lang="en-HK" b="1" i="0" dirty="0">
                <a:solidFill>
                  <a:srgbClr val="071417"/>
                </a:solidFill>
                <a:effectLst/>
                <a:latin typeface="Proxima Nova"/>
              </a:rPr>
              <a:t> and Vertex AI. </a:t>
            </a:r>
            <a:r>
              <a:rPr lang="en-HK" b="0" i="0" dirty="0">
                <a:solidFill>
                  <a:srgbClr val="071417"/>
                </a:solidFill>
                <a:effectLst/>
                <a:latin typeface="Proxima Nova"/>
              </a:rPr>
              <a:t>If you’re using the Google Cloud platform, you may access time series forecasting with its </a:t>
            </a:r>
            <a:r>
              <a:rPr lang="en-HK" b="0" i="0" u="none" strike="noStrike" dirty="0">
                <a:solidFill>
                  <a:srgbClr val="007D99"/>
                </a:solidFill>
                <a:effectLst/>
                <a:latin typeface="Proxima Nova"/>
                <a:hlinkClick r:id="rId3"/>
              </a:rPr>
              <a:t>autoML</a:t>
            </a:r>
            <a:r>
              <a:rPr lang="en-HK" b="0" i="0" dirty="0">
                <a:solidFill>
                  <a:srgbClr val="071417"/>
                </a:solidFill>
                <a:effectLst/>
                <a:latin typeface="Proxima Nova"/>
              </a:rPr>
              <a:t> tool called </a:t>
            </a:r>
            <a:r>
              <a:rPr lang="en-HK" b="0" i="0" u="none" strike="noStrike" dirty="0">
                <a:solidFill>
                  <a:srgbClr val="007D99"/>
                </a:solidFill>
                <a:effectLst/>
                <a:latin typeface="Proxima Nova"/>
                <a:hlinkClick r:id="rId4"/>
              </a:rPr>
              <a:t>Vertex AI</a:t>
            </a:r>
            <a:r>
              <a:rPr lang="en-HK" b="0" i="0" dirty="0">
                <a:solidFill>
                  <a:srgbClr val="071417"/>
                </a:solidFill>
                <a:effectLst/>
                <a:latin typeface="Proxima Nova"/>
              </a:rPr>
              <a:t>. It comes with pre-configured models with customization tools. At its core, Vertex AI leverages TensorFlow capabilities but requires far less data science expertise to operate, catering to average software engineers.</a:t>
            </a:r>
            <a:br>
              <a:rPr lang="en-HK" dirty="0"/>
            </a:br>
            <a:br>
              <a:rPr lang="en-HK" dirty="0"/>
            </a:br>
            <a:r>
              <a:rPr lang="en-HK" b="0" i="0" dirty="0">
                <a:solidFill>
                  <a:srgbClr val="071417"/>
                </a:solidFill>
                <a:effectLst/>
                <a:latin typeface="Proxima Nova"/>
              </a:rPr>
              <a:t>On top of that, you can explore, visualize, and prepare data for time series tasks using Google’s cloud data warehousing tool </a:t>
            </a:r>
            <a:r>
              <a:rPr lang="en-HK" b="0" i="0" u="none" strike="noStrike" dirty="0">
                <a:solidFill>
                  <a:srgbClr val="007D99"/>
                </a:solidFill>
                <a:effectLst/>
                <a:latin typeface="Proxima Nova"/>
                <a:hlinkClick r:id="rId5"/>
              </a:rPr>
              <a:t>BigQuery</a:t>
            </a:r>
            <a:r>
              <a:rPr lang="en-HK" b="0" i="0" dirty="0">
                <a:solidFill>
                  <a:srgbClr val="071417"/>
                </a:solidFill>
                <a:effectLst/>
                <a:latin typeface="Proxima Nova"/>
              </a:rPr>
              <a:t> as it comes integrated with Vertex AI.</a:t>
            </a:r>
            <a:br>
              <a:rPr lang="en-HK" dirty="0"/>
            </a:br>
            <a:br>
              <a:rPr lang="en-HK" dirty="0"/>
            </a:br>
            <a:r>
              <a:rPr lang="en-HK" b="0" i="0" dirty="0">
                <a:solidFill>
                  <a:srgbClr val="071417"/>
                </a:solidFill>
                <a:effectLst/>
                <a:latin typeface="Proxima Nova"/>
              </a:rPr>
              <a:t>Here’s Google’s </a:t>
            </a:r>
            <a:r>
              <a:rPr lang="en-HK" b="0" i="0" u="none" strike="noStrike" dirty="0">
                <a:solidFill>
                  <a:srgbClr val="007D99"/>
                </a:solidFill>
                <a:effectLst/>
                <a:latin typeface="Proxima Nova"/>
                <a:hlinkClick r:id="rId6"/>
              </a:rPr>
              <a:t>tutorial for time series forecasting</a:t>
            </a:r>
            <a:r>
              <a:rPr lang="en-HK" b="0" i="0" dirty="0">
                <a:solidFill>
                  <a:srgbClr val="071417"/>
                </a:solidFill>
                <a:effectLst/>
                <a:latin typeface="Proxima Nova"/>
              </a:rPr>
              <a:t> with Google.</a:t>
            </a:r>
            <a:br>
              <a:rPr lang="en-HK" dirty="0"/>
            </a:br>
            <a:br>
              <a:rPr lang="en-HK" dirty="0"/>
            </a:br>
            <a:r>
              <a:rPr lang="en-HK" b="0" i="0" dirty="0">
                <a:solidFill>
                  <a:srgbClr val="071417"/>
                </a:solidFill>
                <a:effectLst/>
                <a:latin typeface="Proxima Nova"/>
              </a:rPr>
              <a:t>The main difference in time series is that a data scientist needs to use a validation set that exactly follows a training set on the time axis to see whether the trained model is good enough. The problem with non-stationary records is that data in the training set might not be homogeneous to the testing set, as time series properties substantially change over the period that training and validation sets cover.</a:t>
            </a:r>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8</a:t>
            </a:fld>
            <a:endParaRPr lang="en-US"/>
          </a:p>
        </p:txBody>
      </p:sp>
    </p:spTree>
    <p:extLst>
      <p:ext uri="{BB962C8B-B14F-4D97-AF65-F5344CB8AC3E}">
        <p14:creationId xmlns:p14="http://schemas.microsoft.com/office/powerpoint/2010/main" val="29099943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dirty="0" err="1">
                <a:effectLst/>
              </a:rPr>
              <a:t>aining</a:t>
            </a:r>
            <a:r>
              <a:rPr lang="en-HK" dirty="0">
                <a:effectLst/>
              </a:rPr>
              <a:t> dynamics and performance.</a:t>
            </a:r>
          </a:p>
          <a:p>
            <a:r>
              <a:rPr lang="en-HK" dirty="0">
                <a:effectLst/>
              </a:rPr>
              <a:t>In summary, while making data stationary is crucial for classical statistical models, it is less critical for modern machine learning and deep learning models. </a:t>
            </a:r>
            <a:r>
              <a:rPr lang="en-HK">
                <a:effectLst/>
              </a:rPr>
              <a:t>Nevertheless, careful pre‐processing can enhance the performance of any time series forecasting model.</a:t>
            </a:r>
          </a:p>
          <a:p>
            <a:endParaRPr lang="en-US"/>
          </a:p>
        </p:txBody>
      </p:sp>
      <p:sp>
        <p:nvSpPr>
          <p:cNvPr id="4" name="Slide Number Placeholder 3"/>
          <p:cNvSpPr>
            <a:spLocks noGrp="1"/>
          </p:cNvSpPr>
          <p:nvPr>
            <p:ph type="sldNum" sz="quarter" idx="5"/>
          </p:nvPr>
        </p:nvSpPr>
        <p:spPr/>
        <p:txBody>
          <a:bodyPr/>
          <a:lstStyle/>
          <a:p>
            <a:fld id="{136B5105-694E-EA42-A8C6-890C6ACB42DB}" type="slidenum">
              <a:rPr lang="en-US" smtClean="0"/>
              <a:t>9</a:t>
            </a:fld>
            <a:endParaRPr lang="en-US"/>
          </a:p>
        </p:txBody>
      </p:sp>
    </p:spTree>
    <p:extLst>
      <p:ext uri="{BB962C8B-B14F-4D97-AF65-F5344CB8AC3E}">
        <p14:creationId xmlns:p14="http://schemas.microsoft.com/office/powerpoint/2010/main" val="384855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b="0" i="0" dirty="0">
                <a:solidFill>
                  <a:srgbClr val="000000"/>
                </a:solidFill>
                <a:effectLst/>
                <a:latin typeface="NVIDIA-APAC"/>
              </a:rPr>
              <a:t>A foundation model is an AI neural network — trained on mountains of raw data, generally with </a:t>
            </a:r>
            <a:r>
              <a:rPr lang="en-HK" b="0" i="0" dirty="0">
                <a:effectLst/>
                <a:latin typeface="NVIDIA-APAC"/>
                <a:hlinkClick r:id="rId3"/>
              </a:rPr>
              <a:t>unsupervised learning</a:t>
            </a:r>
            <a:r>
              <a:rPr lang="en-HK" b="0" i="0" dirty="0">
                <a:solidFill>
                  <a:srgbClr val="000000"/>
                </a:solidFill>
                <a:effectLst/>
                <a:latin typeface="NVIDIA-APAC"/>
              </a:rPr>
              <a:t> — that can be adapted to accomplish a broad range of tasks, t</a:t>
            </a:r>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10</a:t>
            </a:fld>
            <a:endParaRPr lang="en-US"/>
          </a:p>
        </p:txBody>
      </p:sp>
    </p:spTree>
    <p:extLst>
      <p:ext uri="{BB962C8B-B14F-4D97-AF65-F5344CB8AC3E}">
        <p14:creationId xmlns:p14="http://schemas.microsoft.com/office/powerpoint/2010/main" val="5414613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HK" b="0" i="0" dirty="0">
                <a:solidFill>
                  <a:srgbClr val="242424"/>
                </a:solidFill>
                <a:effectLst/>
                <a:latin typeface="source-serif-pro"/>
              </a:rPr>
              <a:t>These models are built on a special type of machine-learning architecture known as the </a:t>
            </a:r>
            <a:r>
              <a:rPr lang="en-HK" b="1" i="0" dirty="0">
                <a:solidFill>
                  <a:srgbClr val="242424"/>
                </a:solidFill>
                <a:effectLst/>
                <a:latin typeface="source-serif-pro"/>
              </a:rPr>
              <a:t>Transformer</a:t>
            </a:r>
            <a:r>
              <a:rPr lang="en-HK" b="0" i="0" dirty="0">
                <a:solidFill>
                  <a:srgbClr val="242424"/>
                </a:solidFill>
                <a:effectLst/>
                <a:latin typeface="source-serif-pro"/>
              </a:rPr>
              <a:t>, and they have the ability to generate human-like text that seems almost too good to be true.</a:t>
            </a:r>
            <a:endParaRPr lang="en-US" dirty="0"/>
          </a:p>
        </p:txBody>
      </p:sp>
      <p:sp>
        <p:nvSpPr>
          <p:cNvPr id="4" name="Slide Number Placeholder 3"/>
          <p:cNvSpPr>
            <a:spLocks noGrp="1"/>
          </p:cNvSpPr>
          <p:nvPr>
            <p:ph type="sldNum" sz="quarter" idx="5"/>
          </p:nvPr>
        </p:nvSpPr>
        <p:spPr/>
        <p:txBody>
          <a:bodyPr/>
          <a:lstStyle/>
          <a:p>
            <a:fld id="{136B5105-694E-EA42-A8C6-890C6ACB42DB}" type="slidenum">
              <a:rPr lang="en-US" smtClean="0"/>
              <a:t>11</a:t>
            </a:fld>
            <a:endParaRPr lang="en-US"/>
          </a:p>
        </p:txBody>
      </p:sp>
    </p:spTree>
    <p:extLst>
      <p:ext uri="{BB962C8B-B14F-4D97-AF65-F5344CB8AC3E}">
        <p14:creationId xmlns:p14="http://schemas.microsoft.com/office/powerpoint/2010/main" val="14297160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D39AD-1B75-2B46-A166-AFEB5D1D16F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61CE5B9E-EE87-C64C-9F24-2ED4C01965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5BC3849-9C77-AF40-A936-D96AC4ED1E17}"/>
              </a:ext>
            </a:extLst>
          </p:cNvPr>
          <p:cNvSpPr>
            <a:spLocks noGrp="1"/>
          </p:cNvSpPr>
          <p:nvPr>
            <p:ph type="dt" sz="half" idx="10"/>
          </p:nvPr>
        </p:nvSpPr>
        <p:spPr/>
        <p:txBody>
          <a:bodyPr/>
          <a:lstStyle/>
          <a:p>
            <a:fld id="{758E2F6A-8AEB-9C45-836A-9E877CCE1970}" type="datetimeFigureOut">
              <a:rPr lang="en-US" smtClean="0"/>
              <a:t>9/24/24</a:t>
            </a:fld>
            <a:endParaRPr lang="en-US"/>
          </a:p>
        </p:txBody>
      </p:sp>
      <p:sp>
        <p:nvSpPr>
          <p:cNvPr id="5" name="Footer Placeholder 4">
            <a:extLst>
              <a:ext uri="{FF2B5EF4-FFF2-40B4-BE49-F238E27FC236}">
                <a16:creationId xmlns:a16="http://schemas.microsoft.com/office/drawing/2014/main" id="{B96755E7-1DF7-9D41-9EF8-32893E9F36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B5F3EB-7A8A-4046-8D51-96B61FEB037B}"/>
              </a:ext>
            </a:extLst>
          </p:cNvPr>
          <p:cNvSpPr>
            <a:spLocks noGrp="1"/>
          </p:cNvSpPr>
          <p:nvPr>
            <p:ph type="sldNum" sz="quarter" idx="12"/>
          </p:nvPr>
        </p:nvSpPr>
        <p:spPr/>
        <p:txBody>
          <a:bodyPr/>
          <a:lstStyle/>
          <a:p>
            <a:fld id="{945B12CC-DA01-624C-B8A4-A70E237E901F}" type="slidenum">
              <a:rPr lang="en-US" smtClean="0"/>
              <a:t>‹#›</a:t>
            </a:fld>
            <a:endParaRPr lang="en-US"/>
          </a:p>
        </p:txBody>
      </p:sp>
    </p:spTree>
    <p:extLst>
      <p:ext uri="{BB962C8B-B14F-4D97-AF65-F5344CB8AC3E}">
        <p14:creationId xmlns:p14="http://schemas.microsoft.com/office/powerpoint/2010/main" val="2221859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9E485-C109-554A-B36F-6B8ECF78692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AC7D026-6046-5642-9618-028B0B7F4FF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C070A87-1F76-7744-A1D3-917C7EA78836}"/>
              </a:ext>
            </a:extLst>
          </p:cNvPr>
          <p:cNvSpPr>
            <a:spLocks noGrp="1"/>
          </p:cNvSpPr>
          <p:nvPr>
            <p:ph type="dt" sz="half" idx="10"/>
          </p:nvPr>
        </p:nvSpPr>
        <p:spPr/>
        <p:txBody>
          <a:bodyPr/>
          <a:lstStyle/>
          <a:p>
            <a:fld id="{758E2F6A-8AEB-9C45-836A-9E877CCE1970}" type="datetimeFigureOut">
              <a:rPr lang="en-US" smtClean="0"/>
              <a:t>9/24/24</a:t>
            </a:fld>
            <a:endParaRPr lang="en-US"/>
          </a:p>
        </p:txBody>
      </p:sp>
      <p:sp>
        <p:nvSpPr>
          <p:cNvPr id="5" name="Footer Placeholder 4">
            <a:extLst>
              <a:ext uri="{FF2B5EF4-FFF2-40B4-BE49-F238E27FC236}">
                <a16:creationId xmlns:a16="http://schemas.microsoft.com/office/drawing/2014/main" id="{F0927C65-E62B-F442-BE3E-D4E205845C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15B44A-A4F7-064A-BE84-535067ED9049}"/>
              </a:ext>
            </a:extLst>
          </p:cNvPr>
          <p:cNvSpPr>
            <a:spLocks noGrp="1"/>
          </p:cNvSpPr>
          <p:nvPr>
            <p:ph type="sldNum" sz="quarter" idx="12"/>
          </p:nvPr>
        </p:nvSpPr>
        <p:spPr/>
        <p:txBody>
          <a:bodyPr/>
          <a:lstStyle/>
          <a:p>
            <a:fld id="{945B12CC-DA01-624C-B8A4-A70E237E901F}" type="slidenum">
              <a:rPr lang="en-US" smtClean="0"/>
              <a:t>‹#›</a:t>
            </a:fld>
            <a:endParaRPr lang="en-US"/>
          </a:p>
        </p:txBody>
      </p:sp>
    </p:spTree>
    <p:extLst>
      <p:ext uri="{BB962C8B-B14F-4D97-AF65-F5344CB8AC3E}">
        <p14:creationId xmlns:p14="http://schemas.microsoft.com/office/powerpoint/2010/main" val="1621785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C58BFB-06DB-F146-911D-2FBE5AB20F4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34A32AB-49B8-F24E-A1F6-8B8920FC219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3FC23DD-3E2E-A946-881C-B90E907A7E66}"/>
              </a:ext>
            </a:extLst>
          </p:cNvPr>
          <p:cNvSpPr>
            <a:spLocks noGrp="1"/>
          </p:cNvSpPr>
          <p:nvPr>
            <p:ph type="dt" sz="half" idx="10"/>
          </p:nvPr>
        </p:nvSpPr>
        <p:spPr/>
        <p:txBody>
          <a:bodyPr/>
          <a:lstStyle/>
          <a:p>
            <a:fld id="{758E2F6A-8AEB-9C45-836A-9E877CCE1970}" type="datetimeFigureOut">
              <a:rPr lang="en-US" smtClean="0"/>
              <a:t>9/24/24</a:t>
            </a:fld>
            <a:endParaRPr lang="en-US"/>
          </a:p>
        </p:txBody>
      </p:sp>
      <p:sp>
        <p:nvSpPr>
          <p:cNvPr id="5" name="Footer Placeholder 4">
            <a:extLst>
              <a:ext uri="{FF2B5EF4-FFF2-40B4-BE49-F238E27FC236}">
                <a16:creationId xmlns:a16="http://schemas.microsoft.com/office/drawing/2014/main" id="{4C249BE7-FD6A-F442-88CA-BEC53213F5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06B0F3-CD09-894A-BD33-B90022EEA04B}"/>
              </a:ext>
            </a:extLst>
          </p:cNvPr>
          <p:cNvSpPr>
            <a:spLocks noGrp="1"/>
          </p:cNvSpPr>
          <p:nvPr>
            <p:ph type="sldNum" sz="quarter" idx="12"/>
          </p:nvPr>
        </p:nvSpPr>
        <p:spPr/>
        <p:txBody>
          <a:bodyPr/>
          <a:lstStyle/>
          <a:p>
            <a:fld id="{945B12CC-DA01-624C-B8A4-A70E237E901F}" type="slidenum">
              <a:rPr lang="en-US" smtClean="0"/>
              <a:t>‹#›</a:t>
            </a:fld>
            <a:endParaRPr lang="en-US"/>
          </a:p>
        </p:txBody>
      </p:sp>
    </p:spTree>
    <p:extLst>
      <p:ext uri="{BB962C8B-B14F-4D97-AF65-F5344CB8AC3E}">
        <p14:creationId xmlns:p14="http://schemas.microsoft.com/office/powerpoint/2010/main" val="3643959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9861B-8539-F145-85A7-49E35D21C23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8D1AECC-81C4-574A-AB9C-1C8961A637A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34C27F0-A62D-514D-AC88-528CE3C5F91A}"/>
              </a:ext>
            </a:extLst>
          </p:cNvPr>
          <p:cNvSpPr>
            <a:spLocks noGrp="1"/>
          </p:cNvSpPr>
          <p:nvPr>
            <p:ph type="dt" sz="half" idx="10"/>
          </p:nvPr>
        </p:nvSpPr>
        <p:spPr/>
        <p:txBody>
          <a:bodyPr/>
          <a:lstStyle/>
          <a:p>
            <a:fld id="{758E2F6A-8AEB-9C45-836A-9E877CCE1970}" type="datetimeFigureOut">
              <a:rPr lang="en-US" smtClean="0"/>
              <a:t>9/24/24</a:t>
            </a:fld>
            <a:endParaRPr lang="en-US"/>
          </a:p>
        </p:txBody>
      </p:sp>
      <p:sp>
        <p:nvSpPr>
          <p:cNvPr id="5" name="Footer Placeholder 4">
            <a:extLst>
              <a:ext uri="{FF2B5EF4-FFF2-40B4-BE49-F238E27FC236}">
                <a16:creationId xmlns:a16="http://schemas.microsoft.com/office/drawing/2014/main" id="{6325DF09-6343-BB42-A262-918213AAB8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DCA1A8-E7E8-8F4F-A710-2E5A0C6FD62A}"/>
              </a:ext>
            </a:extLst>
          </p:cNvPr>
          <p:cNvSpPr>
            <a:spLocks noGrp="1"/>
          </p:cNvSpPr>
          <p:nvPr>
            <p:ph type="sldNum" sz="quarter" idx="12"/>
          </p:nvPr>
        </p:nvSpPr>
        <p:spPr/>
        <p:txBody>
          <a:bodyPr/>
          <a:lstStyle/>
          <a:p>
            <a:fld id="{945B12CC-DA01-624C-B8A4-A70E237E901F}" type="slidenum">
              <a:rPr lang="en-US" smtClean="0"/>
              <a:t>‹#›</a:t>
            </a:fld>
            <a:endParaRPr lang="en-US"/>
          </a:p>
        </p:txBody>
      </p:sp>
    </p:spTree>
    <p:extLst>
      <p:ext uri="{BB962C8B-B14F-4D97-AF65-F5344CB8AC3E}">
        <p14:creationId xmlns:p14="http://schemas.microsoft.com/office/powerpoint/2010/main" val="431647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5C128-16E5-6F48-B2DD-9E51995C416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60011228-A4E4-E244-9AE8-BB068CFCD4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7B66B25-33BF-164E-B7B9-CA37F6F7C2A5}"/>
              </a:ext>
            </a:extLst>
          </p:cNvPr>
          <p:cNvSpPr>
            <a:spLocks noGrp="1"/>
          </p:cNvSpPr>
          <p:nvPr>
            <p:ph type="dt" sz="half" idx="10"/>
          </p:nvPr>
        </p:nvSpPr>
        <p:spPr/>
        <p:txBody>
          <a:bodyPr/>
          <a:lstStyle/>
          <a:p>
            <a:fld id="{758E2F6A-8AEB-9C45-836A-9E877CCE1970}" type="datetimeFigureOut">
              <a:rPr lang="en-US" smtClean="0"/>
              <a:t>9/24/24</a:t>
            </a:fld>
            <a:endParaRPr lang="en-US"/>
          </a:p>
        </p:txBody>
      </p:sp>
      <p:sp>
        <p:nvSpPr>
          <p:cNvPr id="5" name="Footer Placeholder 4">
            <a:extLst>
              <a:ext uri="{FF2B5EF4-FFF2-40B4-BE49-F238E27FC236}">
                <a16:creationId xmlns:a16="http://schemas.microsoft.com/office/drawing/2014/main" id="{CBC665F4-F2F5-BF44-BF67-9D3287B12D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F64C81-B1B6-654E-A1F9-F69EF0C7D479}"/>
              </a:ext>
            </a:extLst>
          </p:cNvPr>
          <p:cNvSpPr>
            <a:spLocks noGrp="1"/>
          </p:cNvSpPr>
          <p:nvPr>
            <p:ph type="sldNum" sz="quarter" idx="12"/>
          </p:nvPr>
        </p:nvSpPr>
        <p:spPr/>
        <p:txBody>
          <a:bodyPr/>
          <a:lstStyle/>
          <a:p>
            <a:fld id="{945B12CC-DA01-624C-B8A4-A70E237E901F}" type="slidenum">
              <a:rPr lang="en-US" smtClean="0"/>
              <a:t>‹#›</a:t>
            </a:fld>
            <a:endParaRPr lang="en-US"/>
          </a:p>
        </p:txBody>
      </p:sp>
    </p:spTree>
    <p:extLst>
      <p:ext uri="{BB962C8B-B14F-4D97-AF65-F5344CB8AC3E}">
        <p14:creationId xmlns:p14="http://schemas.microsoft.com/office/powerpoint/2010/main" val="1668518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81D88-E8C3-484A-B9C2-5982B4C3986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916E6F0-F157-314C-ABDB-99FD2D13116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8F0ADCD-5D35-414F-AA3E-C82C7BB480E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023F3F4-A023-8141-A223-D4123E3B44AE}"/>
              </a:ext>
            </a:extLst>
          </p:cNvPr>
          <p:cNvSpPr>
            <a:spLocks noGrp="1"/>
          </p:cNvSpPr>
          <p:nvPr>
            <p:ph type="dt" sz="half" idx="10"/>
          </p:nvPr>
        </p:nvSpPr>
        <p:spPr/>
        <p:txBody>
          <a:bodyPr/>
          <a:lstStyle/>
          <a:p>
            <a:fld id="{758E2F6A-8AEB-9C45-836A-9E877CCE1970}" type="datetimeFigureOut">
              <a:rPr lang="en-US" smtClean="0"/>
              <a:t>9/24/24</a:t>
            </a:fld>
            <a:endParaRPr lang="en-US"/>
          </a:p>
        </p:txBody>
      </p:sp>
      <p:sp>
        <p:nvSpPr>
          <p:cNvPr id="6" name="Footer Placeholder 5">
            <a:extLst>
              <a:ext uri="{FF2B5EF4-FFF2-40B4-BE49-F238E27FC236}">
                <a16:creationId xmlns:a16="http://schemas.microsoft.com/office/drawing/2014/main" id="{F054108C-3756-174E-82EF-4D1E8F198C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EB4E2A-AE06-4B45-B45B-E899CB85698D}"/>
              </a:ext>
            </a:extLst>
          </p:cNvPr>
          <p:cNvSpPr>
            <a:spLocks noGrp="1"/>
          </p:cNvSpPr>
          <p:nvPr>
            <p:ph type="sldNum" sz="quarter" idx="12"/>
          </p:nvPr>
        </p:nvSpPr>
        <p:spPr/>
        <p:txBody>
          <a:bodyPr/>
          <a:lstStyle/>
          <a:p>
            <a:fld id="{945B12CC-DA01-624C-B8A4-A70E237E901F}" type="slidenum">
              <a:rPr lang="en-US" smtClean="0"/>
              <a:t>‹#›</a:t>
            </a:fld>
            <a:endParaRPr lang="en-US"/>
          </a:p>
        </p:txBody>
      </p:sp>
    </p:spTree>
    <p:extLst>
      <p:ext uri="{BB962C8B-B14F-4D97-AF65-F5344CB8AC3E}">
        <p14:creationId xmlns:p14="http://schemas.microsoft.com/office/powerpoint/2010/main" val="3631597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7A8FB-6B04-3E40-A75B-81748BDD4A1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1C619AB-DA48-1444-A73B-C9714AE15B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66EAA0D-B79D-094F-8AC0-E4EFDE0457E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E86DA28-0863-DD42-98C7-A39824F3DD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79B30C8-7C6A-5648-91F8-B877146CF04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F3AE981-2526-7A48-AF6D-669D26DA4A8D}"/>
              </a:ext>
            </a:extLst>
          </p:cNvPr>
          <p:cNvSpPr>
            <a:spLocks noGrp="1"/>
          </p:cNvSpPr>
          <p:nvPr>
            <p:ph type="dt" sz="half" idx="10"/>
          </p:nvPr>
        </p:nvSpPr>
        <p:spPr/>
        <p:txBody>
          <a:bodyPr/>
          <a:lstStyle/>
          <a:p>
            <a:fld id="{758E2F6A-8AEB-9C45-836A-9E877CCE1970}" type="datetimeFigureOut">
              <a:rPr lang="en-US" smtClean="0"/>
              <a:t>9/24/24</a:t>
            </a:fld>
            <a:endParaRPr lang="en-US"/>
          </a:p>
        </p:txBody>
      </p:sp>
      <p:sp>
        <p:nvSpPr>
          <p:cNvPr id="8" name="Footer Placeholder 7">
            <a:extLst>
              <a:ext uri="{FF2B5EF4-FFF2-40B4-BE49-F238E27FC236}">
                <a16:creationId xmlns:a16="http://schemas.microsoft.com/office/drawing/2014/main" id="{8CD65212-17E5-AA4A-B6EF-2A3D3091A3C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629CB6-5F4A-034B-A7C1-A894C8EF43AA}"/>
              </a:ext>
            </a:extLst>
          </p:cNvPr>
          <p:cNvSpPr>
            <a:spLocks noGrp="1"/>
          </p:cNvSpPr>
          <p:nvPr>
            <p:ph type="sldNum" sz="quarter" idx="12"/>
          </p:nvPr>
        </p:nvSpPr>
        <p:spPr/>
        <p:txBody>
          <a:bodyPr/>
          <a:lstStyle/>
          <a:p>
            <a:fld id="{945B12CC-DA01-624C-B8A4-A70E237E901F}" type="slidenum">
              <a:rPr lang="en-US" smtClean="0"/>
              <a:t>‹#›</a:t>
            </a:fld>
            <a:endParaRPr lang="en-US"/>
          </a:p>
        </p:txBody>
      </p:sp>
    </p:spTree>
    <p:extLst>
      <p:ext uri="{BB962C8B-B14F-4D97-AF65-F5344CB8AC3E}">
        <p14:creationId xmlns:p14="http://schemas.microsoft.com/office/powerpoint/2010/main" val="1852989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54F98-4C6E-B74B-8AB0-6CA45CD7180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6E392C8-80C0-AF4C-AE01-C8052D90A4AD}"/>
              </a:ext>
            </a:extLst>
          </p:cNvPr>
          <p:cNvSpPr>
            <a:spLocks noGrp="1"/>
          </p:cNvSpPr>
          <p:nvPr>
            <p:ph type="dt" sz="half" idx="10"/>
          </p:nvPr>
        </p:nvSpPr>
        <p:spPr/>
        <p:txBody>
          <a:bodyPr/>
          <a:lstStyle/>
          <a:p>
            <a:fld id="{758E2F6A-8AEB-9C45-836A-9E877CCE1970}" type="datetimeFigureOut">
              <a:rPr lang="en-US" smtClean="0"/>
              <a:t>9/24/24</a:t>
            </a:fld>
            <a:endParaRPr lang="en-US"/>
          </a:p>
        </p:txBody>
      </p:sp>
      <p:sp>
        <p:nvSpPr>
          <p:cNvPr id="4" name="Footer Placeholder 3">
            <a:extLst>
              <a:ext uri="{FF2B5EF4-FFF2-40B4-BE49-F238E27FC236}">
                <a16:creationId xmlns:a16="http://schemas.microsoft.com/office/drawing/2014/main" id="{3871FCDC-390B-7948-868F-28C53E2D5F9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049DA01-D36A-BC4F-9F11-999A552FAA02}"/>
              </a:ext>
            </a:extLst>
          </p:cNvPr>
          <p:cNvSpPr>
            <a:spLocks noGrp="1"/>
          </p:cNvSpPr>
          <p:nvPr>
            <p:ph type="sldNum" sz="quarter" idx="12"/>
          </p:nvPr>
        </p:nvSpPr>
        <p:spPr/>
        <p:txBody>
          <a:bodyPr/>
          <a:lstStyle/>
          <a:p>
            <a:fld id="{945B12CC-DA01-624C-B8A4-A70E237E901F}" type="slidenum">
              <a:rPr lang="en-US" smtClean="0"/>
              <a:t>‹#›</a:t>
            </a:fld>
            <a:endParaRPr lang="en-US"/>
          </a:p>
        </p:txBody>
      </p:sp>
    </p:spTree>
    <p:extLst>
      <p:ext uri="{BB962C8B-B14F-4D97-AF65-F5344CB8AC3E}">
        <p14:creationId xmlns:p14="http://schemas.microsoft.com/office/powerpoint/2010/main" val="796181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5F031B-EE85-5A4A-9C1E-457D2E1DA63E}"/>
              </a:ext>
            </a:extLst>
          </p:cNvPr>
          <p:cNvSpPr>
            <a:spLocks noGrp="1"/>
          </p:cNvSpPr>
          <p:nvPr>
            <p:ph type="dt" sz="half" idx="10"/>
          </p:nvPr>
        </p:nvSpPr>
        <p:spPr/>
        <p:txBody>
          <a:bodyPr/>
          <a:lstStyle/>
          <a:p>
            <a:fld id="{758E2F6A-8AEB-9C45-836A-9E877CCE1970}" type="datetimeFigureOut">
              <a:rPr lang="en-US" smtClean="0"/>
              <a:t>9/24/24</a:t>
            </a:fld>
            <a:endParaRPr lang="en-US"/>
          </a:p>
        </p:txBody>
      </p:sp>
      <p:sp>
        <p:nvSpPr>
          <p:cNvPr id="3" name="Footer Placeholder 2">
            <a:extLst>
              <a:ext uri="{FF2B5EF4-FFF2-40B4-BE49-F238E27FC236}">
                <a16:creationId xmlns:a16="http://schemas.microsoft.com/office/drawing/2014/main" id="{6929F84E-F551-044C-945C-C8470B96A1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25F7CB3-C7FE-1845-895F-0465F1C61E76}"/>
              </a:ext>
            </a:extLst>
          </p:cNvPr>
          <p:cNvSpPr>
            <a:spLocks noGrp="1"/>
          </p:cNvSpPr>
          <p:nvPr>
            <p:ph type="sldNum" sz="quarter" idx="12"/>
          </p:nvPr>
        </p:nvSpPr>
        <p:spPr/>
        <p:txBody>
          <a:bodyPr/>
          <a:lstStyle/>
          <a:p>
            <a:fld id="{945B12CC-DA01-624C-B8A4-A70E237E901F}" type="slidenum">
              <a:rPr lang="en-US" smtClean="0"/>
              <a:t>‹#›</a:t>
            </a:fld>
            <a:endParaRPr lang="en-US"/>
          </a:p>
        </p:txBody>
      </p:sp>
    </p:spTree>
    <p:extLst>
      <p:ext uri="{BB962C8B-B14F-4D97-AF65-F5344CB8AC3E}">
        <p14:creationId xmlns:p14="http://schemas.microsoft.com/office/powerpoint/2010/main" val="16952881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C1C61-C979-A94E-B7F9-64FD3F392AD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86D8688-54D5-9C47-8C85-907ABA3D59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2D7E63A-8755-B241-9700-F662D2214F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7E853FD-99C6-C84B-A136-99E7303B584E}"/>
              </a:ext>
            </a:extLst>
          </p:cNvPr>
          <p:cNvSpPr>
            <a:spLocks noGrp="1"/>
          </p:cNvSpPr>
          <p:nvPr>
            <p:ph type="dt" sz="half" idx="10"/>
          </p:nvPr>
        </p:nvSpPr>
        <p:spPr/>
        <p:txBody>
          <a:bodyPr/>
          <a:lstStyle/>
          <a:p>
            <a:fld id="{758E2F6A-8AEB-9C45-836A-9E877CCE1970}" type="datetimeFigureOut">
              <a:rPr lang="en-US" smtClean="0"/>
              <a:t>9/24/24</a:t>
            </a:fld>
            <a:endParaRPr lang="en-US"/>
          </a:p>
        </p:txBody>
      </p:sp>
      <p:sp>
        <p:nvSpPr>
          <p:cNvPr id="6" name="Footer Placeholder 5">
            <a:extLst>
              <a:ext uri="{FF2B5EF4-FFF2-40B4-BE49-F238E27FC236}">
                <a16:creationId xmlns:a16="http://schemas.microsoft.com/office/drawing/2014/main" id="{66C96491-652C-4249-89A9-80C4063BE7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5C7B7E-80FE-9543-ACB2-90E154865522}"/>
              </a:ext>
            </a:extLst>
          </p:cNvPr>
          <p:cNvSpPr>
            <a:spLocks noGrp="1"/>
          </p:cNvSpPr>
          <p:nvPr>
            <p:ph type="sldNum" sz="quarter" idx="12"/>
          </p:nvPr>
        </p:nvSpPr>
        <p:spPr/>
        <p:txBody>
          <a:bodyPr/>
          <a:lstStyle/>
          <a:p>
            <a:fld id="{945B12CC-DA01-624C-B8A4-A70E237E901F}" type="slidenum">
              <a:rPr lang="en-US" smtClean="0"/>
              <a:t>‹#›</a:t>
            </a:fld>
            <a:endParaRPr lang="en-US"/>
          </a:p>
        </p:txBody>
      </p:sp>
    </p:spTree>
    <p:extLst>
      <p:ext uri="{BB962C8B-B14F-4D97-AF65-F5344CB8AC3E}">
        <p14:creationId xmlns:p14="http://schemas.microsoft.com/office/powerpoint/2010/main" val="40419293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3CAB7-18F8-E348-B48B-2B73076B4B1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DAED80D-A77B-934B-B346-9E2D3133A5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290DD5-6FE3-3643-9B01-6761A8506E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C4AA6BC-3892-CC4F-8DB3-82FEB659D032}"/>
              </a:ext>
            </a:extLst>
          </p:cNvPr>
          <p:cNvSpPr>
            <a:spLocks noGrp="1"/>
          </p:cNvSpPr>
          <p:nvPr>
            <p:ph type="dt" sz="half" idx="10"/>
          </p:nvPr>
        </p:nvSpPr>
        <p:spPr/>
        <p:txBody>
          <a:bodyPr/>
          <a:lstStyle/>
          <a:p>
            <a:fld id="{758E2F6A-8AEB-9C45-836A-9E877CCE1970}" type="datetimeFigureOut">
              <a:rPr lang="en-US" smtClean="0"/>
              <a:t>9/24/24</a:t>
            </a:fld>
            <a:endParaRPr lang="en-US"/>
          </a:p>
        </p:txBody>
      </p:sp>
      <p:sp>
        <p:nvSpPr>
          <p:cNvPr id="6" name="Footer Placeholder 5">
            <a:extLst>
              <a:ext uri="{FF2B5EF4-FFF2-40B4-BE49-F238E27FC236}">
                <a16:creationId xmlns:a16="http://schemas.microsoft.com/office/drawing/2014/main" id="{C2921869-912A-CD48-B637-E2676A67AA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6CE0E2-DFA7-2B49-AB09-106DD1C2F533}"/>
              </a:ext>
            </a:extLst>
          </p:cNvPr>
          <p:cNvSpPr>
            <a:spLocks noGrp="1"/>
          </p:cNvSpPr>
          <p:nvPr>
            <p:ph type="sldNum" sz="quarter" idx="12"/>
          </p:nvPr>
        </p:nvSpPr>
        <p:spPr/>
        <p:txBody>
          <a:bodyPr/>
          <a:lstStyle/>
          <a:p>
            <a:fld id="{945B12CC-DA01-624C-B8A4-A70E237E901F}" type="slidenum">
              <a:rPr lang="en-US" smtClean="0"/>
              <a:t>‹#›</a:t>
            </a:fld>
            <a:endParaRPr lang="en-US"/>
          </a:p>
        </p:txBody>
      </p:sp>
    </p:spTree>
    <p:extLst>
      <p:ext uri="{BB962C8B-B14F-4D97-AF65-F5344CB8AC3E}">
        <p14:creationId xmlns:p14="http://schemas.microsoft.com/office/powerpoint/2010/main" val="3738449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3AC388-CD6D-D145-A55B-027B823DF5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4774C72-7A07-CC46-8857-FCDB1C18CF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1D2FF5E-532F-6D4F-837B-2FBD07DB89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8E2F6A-8AEB-9C45-836A-9E877CCE1970}" type="datetimeFigureOut">
              <a:rPr lang="en-US" smtClean="0"/>
              <a:t>9/24/24</a:t>
            </a:fld>
            <a:endParaRPr lang="en-US"/>
          </a:p>
        </p:txBody>
      </p:sp>
      <p:sp>
        <p:nvSpPr>
          <p:cNvPr id="5" name="Footer Placeholder 4">
            <a:extLst>
              <a:ext uri="{FF2B5EF4-FFF2-40B4-BE49-F238E27FC236}">
                <a16:creationId xmlns:a16="http://schemas.microsoft.com/office/drawing/2014/main" id="{F8C5798F-19BB-1A47-B378-887635AAC9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7434A9-E6C7-0041-9C38-6B939A4528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5B12CC-DA01-624C-B8A4-A70E237E901F}" type="slidenum">
              <a:rPr lang="en-US" smtClean="0"/>
              <a:t>‹#›</a:t>
            </a:fld>
            <a:endParaRPr lang="en-US"/>
          </a:p>
        </p:txBody>
      </p:sp>
    </p:spTree>
    <p:extLst>
      <p:ext uri="{BB962C8B-B14F-4D97-AF65-F5344CB8AC3E}">
        <p14:creationId xmlns:p14="http://schemas.microsoft.com/office/powerpoint/2010/main" val="844639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en.wikipedia.org/wiki/Zero-shot_learning"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sce.ibm.com/wizard/watsonx/results/watsonx-energy-forecasting"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hyperlink" Target="https://www.fareboom.com/"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16C55-252E-3745-98E4-DEFE637B66B0}"/>
              </a:ext>
            </a:extLst>
          </p:cNvPr>
          <p:cNvSpPr>
            <a:spLocks noGrp="1"/>
          </p:cNvSpPr>
          <p:nvPr>
            <p:ph type="ctrTitle"/>
          </p:nvPr>
        </p:nvSpPr>
        <p:spPr>
          <a:xfrm>
            <a:off x="1524000" y="1730903"/>
            <a:ext cx="9144000" cy="1579563"/>
          </a:xfrm>
        </p:spPr>
        <p:txBody>
          <a:bodyPr>
            <a:normAutofit/>
          </a:bodyPr>
          <a:lstStyle/>
          <a:p>
            <a:r>
              <a:rPr lang="en-US" sz="3600" b="1" dirty="0">
                <a:latin typeface="+mn-lt"/>
              </a:rPr>
              <a:t>Optimizing Sales Forecasting with AI Foundation Models</a:t>
            </a:r>
          </a:p>
        </p:txBody>
      </p:sp>
      <p:sp>
        <p:nvSpPr>
          <p:cNvPr id="3" name="Subtitle 2">
            <a:extLst>
              <a:ext uri="{FF2B5EF4-FFF2-40B4-BE49-F238E27FC236}">
                <a16:creationId xmlns:a16="http://schemas.microsoft.com/office/drawing/2014/main" id="{F27E0F88-4095-F946-BAF2-5FFB2FC625F7}"/>
              </a:ext>
            </a:extLst>
          </p:cNvPr>
          <p:cNvSpPr>
            <a:spLocks noGrp="1"/>
          </p:cNvSpPr>
          <p:nvPr>
            <p:ph type="subTitle" idx="1"/>
          </p:nvPr>
        </p:nvSpPr>
        <p:spPr>
          <a:xfrm>
            <a:off x="1524000" y="3877732"/>
            <a:ext cx="9144000" cy="1380067"/>
          </a:xfrm>
        </p:spPr>
        <p:txBody>
          <a:bodyPr>
            <a:normAutofit/>
          </a:bodyPr>
          <a:lstStyle/>
          <a:p>
            <a:pPr>
              <a:spcBef>
                <a:spcPts val="0"/>
              </a:spcBef>
            </a:pPr>
            <a:r>
              <a:rPr lang="en-US" dirty="0"/>
              <a:t>Samson TAI</a:t>
            </a:r>
          </a:p>
          <a:p>
            <a:pPr>
              <a:spcBef>
                <a:spcPts val="0"/>
              </a:spcBef>
            </a:pPr>
            <a:r>
              <a:rPr lang="en-US" dirty="0"/>
              <a:t>School of Business</a:t>
            </a:r>
          </a:p>
          <a:p>
            <a:pPr>
              <a:spcBef>
                <a:spcPts val="0"/>
              </a:spcBef>
            </a:pPr>
            <a:r>
              <a:rPr lang="en-US" dirty="0"/>
              <a:t>Hong Kong Baptist University</a:t>
            </a:r>
          </a:p>
        </p:txBody>
      </p:sp>
      <p:sp>
        <p:nvSpPr>
          <p:cNvPr id="4" name="TextBox 3">
            <a:extLst>
              <a:ext uri="{FF2B5EF4-FFF2-40B4-BE49-F238E27FC236}">
                <a16:creationId xmlns:a16="http://schemas.microsoft.com/office/drawing/2014/main" id="{A7C6B0B6-FA4D-104F-A2B4-D9636D5C5B81}"/>
              </a:ext>
            </a:extLst>
          </p:cNvPr>
          <p:cNvSpPr txBox="1"/>
          <p:nvPr/>
        </p:nvSpPr>
        <p:spPr>
          <a:xfrm>
            <a:off x="795867" y="6011333"/>
            <a:ext cx="1469248" cy="369332"/>
          </a:xfrm>
          <a:prstGeom prst="rect">
            <a:avLst/>
          </a:prstGeom>
          <a:noFill/>
        </p:spPr>
        <p:txBody>
          <a:bodyPr wrap="none" rtlCol="0">
            <a:spAutoFit/>
          </a:bodyPr>
          <a:lstStyle/>
          <a:p>
            <a:r>
              <a:rPr lang="en-US" dirty="0"/>
              <a:t>Sept 28, 2024</a:t>
            </a:r>
          </a:p>
        </p:txBody>
      </p:sp>
    </p:spTree>
    <p:extLst>
      <p:ext uri="{BB962C8B-B14F-4D97-AF65-F5344CB8AC3E}">
        <p14:creationId xmlns:p14="http://schemas.microsoft.com/office/powerpoint/2010/main" val="35731099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BFA9B-4B34-F143-9BCB-17CF6C511884}"/>
              </a:ext>
            </a:extLst>
          </p:cNvPr>
          <p:cNvSpPr>
            <a:spLocks noGrp="1"/>
          </p:cNvSpPr>
          <p:nvPr>
            <p:ph type="title"/>
          </p:nvPr>
        </p:nvSpPr>
        <p:spPr>
          <a:xfrm>
            <a:off x="838200" y="365126"/>
            <a:ext cx="10515600" cy="833098"/>
          </a:xfrm>
        </p:spPr>
        <p:txBody>
          <a:bodyPr>
            <a:normAutofit/>
          </a:bodyPr>
          <a:lstStyle/>
          <a:p>
            <a:r>
              <a:rPr lang="en-US" sz="3200" b="1" dirty="0">
                <a:latin typeface="+mn-lt"/>
              </a:rPr>
              <a:t>What is the Foundation Model?</a:t>
            </a:r>
          </a:p>
        </p:txBody>
      </p:sp>
      <p:sp>
        <p:nvSpPr>
          <p:cNvPr id="3" name="AutoShape 2" descr="1 A Foundation Model can integrate the information contained in the... |  Download Scientific Diagram">
            <a:extLst>
              <a:ext uri="{FF2B5EF4-FFF2-40B4-BE49-F238E27FC236}">
                <a16:creationId xmlns:a16="http://schemas.microsoft.com/office/drawing/2014/main" id="{4922BFEA-688D-D642-8D15-5D270DCBEA8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4" descr="1 A Foundation Model can integrate the information contained in the... |  Download Scientific Diagram">
            <a:extLst>
              <a:ext uri="{FF2B5EF4-FFF2-40B4-BE49-F238E27FC236}">
                <a16:creationId xmlns:a16="http://schemas.microsoft.com/office/drawing/2014/main" id="{093F3EB1-5B8F-1F47-803F-D0759AB60F8E}"/>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A diagram of a foundation model&#10;&#10;Description automatically generated">
            <a:extLst>
              <a:ext uri="{FF2B5EF4-FFF2-40B4-BE49-F238E27FC236}">
                <a16:creationId xmlns:a16="http://schemas.microsoft.com/office/drawing/2014/main" id="{70E86040-F498-514B-BA00-235B17979819}"/>
              </a:ext>
            </a:extLst>
          </p:cNvPr>
          <p:cNvPicPr>
            <a:picLocks noChangeAspect="1"/>
          </p:cNvPicPr>
          <p:nvPr/>
        </p:nvPicPr>
        <p:blipFill>
          <a:blip r:embed="rId3"/>
          <a:stretch>
            <a:fillRect/>
          </a:stretch>
        </p:blipFill>
        <p:spPr>
          <a:xfrm>
            <a:off x="1075011" y="1198223"/>
            <a:ext cx="9620697" cy="5133304"/>
          </a:xfrm>
          <a:prstGeom prst="rect">
            <a:avLst/>
          </a:prstGeom>
        </p:spPr>
      </p:pic>
    </p:spTree>
    <p:extLst>
      <p:ext uri="{BB962C8B-B14F-4D97-AF65-F5344CB8AC3E}">
        <p14:creationId xmlns:p14="http://schemas.microsoft.com/office/powerpoint/2010/main" val="944400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7B16F-43BC-374F-846E-8A9D6737D709}"/>
              </a:ext>
            </a:extLst>
          </p:cNvPr>
          <p:cNvSpPr>
            <a:spLocks noGrp="1"/>
          </p:cNvSpPr>
          <p:nvPr>
            <p:ph type="title"/>
          </p:nvPr>
        </p:nvSpPr>
        <p:spPr>
          <a:xfrm>
            <a:off x="838200" y="365125"/>
            <a:ext cx="10515600" cy="909493"/>
          </a:xfrm>
        </p:spPr>
        <p:txBody>
          <a:bodyPr>
            <a:normAutofit/>
          </a:bodyPr>
          <a:lstStyle/>
          <a:p>
            <a:r>
              <a:rPr lang="en-US" sz="3200" b="1" dirty="0">
                <a:latin typeface="+mn-lt"/>
              </a:rPr>
              <a:t>What is a Language Model?</a:t>
            </a:r>
            <a:endParaRPr lang="en-US" sz="3200" dirty="0"/>
          </a:p>
        </p:txBody>
      </p:sp>
      <p:sp>
        <p:nvSpPr>
          <p:cNvPr id="3" name="TextBox 2">
            <a:extLst>
              <a:ext uri="{FF2B5EF4-FFF2-40B4-BE49-F238E27FC236}">
                <a16:creationId xmlns:a16="http://schemas.microsoft.com/office/drawing/2014/main" id="{8EF1337A-D9DD-0C4B-8F97-42843A1B1777}"/>
              </a:ext>
            </a:extLst>
          </p:cNvPr>
          <p:cNvSpPr txBox="1"/>
          <p:nvPr/>
        </p:nvSpPr>
        <p:spPr>
          <a:xfrm>
            <a:off x="263769" y="6137031"/>
            <a:ext cx="11090031" cy="276999"/>
          </a:xfrm>
          <a:prstGeom prst="rect">
            <a:avLst/>
          </a:prstGeom>
          <a:noFill/>
        </p:spPr>
        <p:txBody>
          <a:bodyPr wrap="square" rtlCol="0">
            <a:spAutoFit/>
          </a:bodyPr>
          <a:lstStyle/>
          <a:p>
            <a:r>
              <a:rPr lang="en-US" sz="1200" dirty="0"/>
              <a:t>Source: </a:t>
            </a:r>
            <a:r>
              <a:rPr lang="en-HK" sz="1200" dirty="0">
                <a:effectLst/>
              </a:rPr>
              <a:t>https://</a:t>
            </a:r>
            <a:r>
              <a:rPr lang="en-HK" sz="1200" dirty="0" err="1">
                <a:effectLst/>
              </a:rPr>
              <a:t>medium.com</a:t>
            </a:r>
            <a:r>
              <a:rPr lang="en-HK" sz="1200" dirty="0">
                <a:effectLst/>
              </a:rPr>
              <a:t>/@</a:t>
            </a:r>
            <a:r>
              <a:rPr lang="en-HK" sz="1200" dirty="0" err="1">
                <a:effectLst/>
              </a:rPr>
              <a:t>joristechtalk</a:t>
            </a:r>
            <a:r>
              <a:rPr lang="en-HK" sz="1200" dirty="0">
                <a:effectLst/>
              </a:rPr>
              <a:t>/demystifying-large-language-models-a-beginners-guide-to-understanding-ai-text-generation-65ef1835a787</a:t>
            </a:r>
          </a:p>
        </p:txBody>
      </p:sp>
      <p:pic>
        <p:nvPicPr>
          <p:cNvPr id="6146" name="Picture 2">
            <a:extLst>
              <a:ext uri="{FF2B5EF4-FFF2-40B4-BE49-F238E27FC236}">
                <a16:creationId xmlns:a16="http://schemas.microsoft.com/office/drawing/2014/main" id="{B85E61AD-A423-8544-A1C8-C1809D52DD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235" y="1446460"/>
            <a:ext cx="11090031" cy="403994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51034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a:extLst>
              <a:ext uri="{FF2B5EF4-FFF2-40B4-BE49-F238E27FC236}">
                <a16:creationId xmlns:a16="http://schemas.microsoft.com/office/drawing/2014/main" id="{665C488A-95A3-594C-8CA7-C4BAD6C675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9230" y="576752"/>
            <a:ext cx="10269416" cy="577654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E5443A8-80C9-C440-A761-0258DD7702D7}"/>
              </a:ext>
            </a:extLst>
          </p:cNvPr>
          <p:cNvSpPr txBox="1"/>
          <p:nvPr/>
        </p:nvSpPr>
        <p:spPr>
          <a:xfrm>
            <a:off x="381193" y="6353298"/>
            <a:ext cx="4637360" cy="338554"/>
          </a:xfrm>
          <a:prstGeom prst="rect">
            <a:avLst/>
          </a:prstGeom>
          <a:noFill/>
        </p:spPr>
        <p:txBody>
          <a:bodyPr wrap="none" rtlCol="0">
            <a:spAutoFit/>
          </a:bodyPr>
          <a:lstStyle/>
          <a:p>
            <a:r>
              <a:rPr lang="en-HK" sz="1600" b="0" dirty="0">
                <a:effectLst/>
              </a:rPr>
              <a:t>Source: Explanation of Prediction by Amazon Bedrock</a:t>
            </a:r>
            <a:endParaRPr lang="en-US" sz="1600" dirty="0"/>
          </a:p>
        </p:txBody>
      </p:sp>
    </p:spTree>
    <p:extLst>
      <p:ext uri="{BB962C8B-B14F-4D97-AF65-F5344CB8AC3E}">
        <p14:creationId xmlns:p14="http://schemas.microsoft.com/office/powerpoint/2010/main" val="2818716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9017E-5B94-4640-80AC-F783CE25EF2A}"/>
              </a:ext>
            </a:extLst>
          </p:cNvPr>
          <p:cNvSpPr>
            <a:spLocks noGrp="1"/>
          </p:cNvSpPr>
          <p:nvPr>
            <p:ph type="title"/>
          </p:nvPr>
        </p:nvSpPr>
        <p:spPr>
          <a:xfrm>
            <a:off x="838199" y="365125"/>
            <a:ext cx="10826143" cy="883383"/>
          </a:xfrm>
        </p:spPr>
        <p:txBody>
          <a:bodyPr>
            <a:noAutofit/>
          </a:bodyPr>
          <a:lstStyle/>
          <a:p>
            <a:pPr>
              <a:lnSpc>
                <a:spcPct val="100000"/>
              </a:lnSpc>
            </a:pPr>
            <a:r>
              <a:rPr lang="en-HK" sz="3200" b="1" dirty="0">
                <a:effectLst/>
                <a:latin typeface="+mn-lt"/>
              </a:rPr>
              <a:t>Can </a:t>
            </a:r>
            <a:r>
              <a:rPr lang="en-HK" sz="3200" b="1" dirty="0">
                <a:solidFill>
                  <a:srgbClr val="BF0000"/>
                </a:solidFill>
                <a:effectLst/>
                <a:latin typeface="+mn-lt"/>
              </a:rPr>
              <a:t>time series analysis benefit</a:t>
            </a:r>
            <a:r>
              <a:rPr lang="en-HK" sz="3200" b="1" dirty="0">
                <a:effectLst/>
                <a:latin typeface="+mn-lt"/>
              </a:rPr>
              <a:t> from the recent advances of </a:t>
            </a:r>
            <a:r>
              <a:rPr lang="en-HK" sz="3200" b="1" dirty="0">
                <a:solidFill>
                  <a:schemeClr val="accent1">
                    <a:lumMod val="75000"/>
                  </a:schemeClr>
                </a:solidFill>
                <a:effectLst/>
                <a:latin typeface="+mn-lt"/>
              </a:rPr>
              <a:t>LLMs</a:t>
            </a:r>
            <a:r>
              <a:rPr lang="en-HK" sz="3200" b="1" dirty="0">
                <a:effectLst/>
                <a:latin typeface="+mn-lt"/>
              </a:rPr>
              <a:t>? </a:t>
            </a:r>
          </a:p>
        </p:txBody>
      </p:sp>
      <p:pic>
        <p:nvPicPr>
          <p:cNvPr id="4" name="Picture 3" descr="A diagram of a model c&#10;&#10;Description automatically generated">
            <a:extLst>
              <a:ext uri="{FF2B5EF4-FFF2-40B4-BE49-F238E27FC236}">
                <a16:creationId xmlns:a16="http://schemas.microsoft.com/office/drawing/2014/main" id="{B34F48CE-2105-8747-81CD-E9B008BC9E1C}"/>
              </a:ext>
            </a:extLst>
          </p:cNvPr>
          <p:cNvPicPr>
            <a:picLocks noChangeAspect="1"/>
          </p:cNvPicPr>
          <p:nvPr/>
        </p:nvPicPr>
        <p:blipFill>
          <a:blip r:embed="rId3"/>
          <a:stretch>
            <a:fillRect/>
          </a:stretch>
        </p:blipFill>
        <p:spPr>
          <a:xfrm>
            <a:off x="527656" y="1892368"/>
            <a:ext cx="11136687" cy="2987248"/>
          </a:xfrm>
          <a:prstGeom prst="rect">
            <a:avLst/>
          </a:prstGeom>
        </p:spPr>
      </p:pic>
      <p:sp>
        <p:nvSpPr>
          <p:cNvPr id="5" name="TextBox 4">
            <a:extLst>
              <a:ext uri="{FF2B5EF4-FFF2-40B4-BE49-F238E27FC236}">
                <a16:creationId xmlns:a16="http://schemas.microsoft.com/office/drawing/2014/main" id="{27F4A491-9CF5-A647-943D-FBAE57292D72}"/>
              </a:ext>
            </a:extLst>
          </p:cNvPr>
          <p:cNvSpPr txBox="1"/>
          <p:nvPr/>
        </p:nvSpPr>
        <p:spPr>
          <a:xfrm>
            <a:off x="509954" y="5996354"/>
            <a:ext cx="4489627" cy="369332"/>
          </a:xfrm>
          <a:prstGeom prst="rect">
            <a:avLst/>
          </a:prstGeom>
          <a:noFill/>
        </p:spPr>
        <p:txBody>
          <a:bodyPr wrap="none" rtlCol="0">
            <a:spAutoFit/>
          </a:bodyPr>
          <a:lstStyle/>
          <a:p>
            <a:r>
              <a:rPr lang="en-HK" sz="1800" dirty="0">
                <a:effectLst/>
                <a:latin typeface="Calibri" panose="020F0502020204030204" pitchFamily="34" charset="0"/>
              </a:rPr>
              <a:t>Source: h</a:t>
            </a:r>
            <a:r>
              <a:rPr lang="en-HK" dirty="0">
                <a:latin typeface="Calibri" panose="020F0502020204030204" pitchFamily="34" charset="0"/>
              </a:rPr>
              <a:t>tt</a:t>
            </a:r>
            <a:r>
              <a:rPr lang="en-HK" sz="1800" dirty="0">
                <a:effectLst/>
                <a:latin typeface="Calibri" panose="020F0502020204030204" pitchFamily="34" charset="0"/>
              </a:rPr>
              <a:t>ps://</a:t>
            </a:r>
            <a:r>
              <a:rPr lang="en-HK" sz="1800" dirty="0" err="1">
                <a:effectLst/>
                <a:latin typeface="Calibri" panose="020F0502020204030204" pitchFamily="34" charset="0"/>
              </a:rPr>
              <a:t>arxiv.org</a:t>
            </a:r>
            <a:r>
              <a:rPr lang="en-HK" sz="1800" dirty="0">
                <a:effectLst/>
                <a:latin typeface="Calibri" panose="020F0502020204030204" pitchFamily="34" charset="0"/>
              </a:rPr>
              <a:t>/pdf/2310.09751.pdf </a:t>
            </a:r>
            <a:endParaRPr lang="en-HK" dirty="0">
              <a:effectLst/>
            </a:endParaRPr>
          </a:p>
        </p:txBody>
      </p:sp>
    </p:spTree>
    <p:extLst>
      <p:ext uri="{BB962C8B-B14F-4D97-AF65-F5344CB8AC3E}">
        <p14:creationId xmlns:p14="http://schemas.microsoft.com/office/powerpoint/2010/main" val="3538909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E2A8D-1A2E-1743-A385-A423125D989B}"/>
              </a:ext>
            </a:extLst>
          </p:cNvPr>
          <p:cNvSpPr>
            <a:spLocks noGrp="1"/>
          </p:cNvSpPr>
          <p:nvPr>
            <p:ph type="title"/>
          </p:nvPr>
        </p:nvSpPr>
        <p:spPr>
          <a:xfrm>
            <a:off x="838200" y="500592"/>
            <a:ext cx="10841182" cy="695579"/>
          </a:xfrm>
        </p:spPr>
        <p:txBody>
          <a:bodyPr>
            <a:noAutofit/>
          </a:bodyPr>
          <a:lstStyle/>
          <a:p>
            <a:r>
              <a:rPr lang="en-HK" sz="3200" b="1" i="0" strike="noStrike" dirty="0">
                <a:solidFill>
                  <a:srgbClr val="000000"/>
                </a:solidFill>
                <a:effectLst/>
                <a:latin typeface="+mn-lt"/>
              </a:rPr>
              <a:t>How does a </a:t>
            </a:r>
            <a:r>
              <a:rPr lang="en-HK" sz="3200" b="1" dirty="0">
                <a:solidFill>
                  <a:srgbClr val="000000"/>
                </a:solidFill>
                <a:latin typeface="+mn-lt"/>
              </a:rPr>
              <a:t>Time Series Forecasting using </a:t>
            </a:r>
            <a:r>
              <a:rPr lang="en-HK" sz="3200" b="1" i="0" strike="noStrike" dirty="0">
                <a:solidFill>
                  <a:srgbClr val="000000"/>
                </a:solidFill>
                <a:effectLst/>
                <a:latin typeface="+mn-lt"/>
              </a:rPr>
              <a:t>the Foundation Model approach differ from the </a:t>
            </a:r>
            <a:r>
              <a:rPr lang="en-HK" sz="3200" b="1" dirty="0">
                <a:solidFill>
                  <a:srgbClr val="000000"/>
                </a:solidFill>
                <a:latin typeface="+mn-lt"/>
              </a:rPr>
              <a:t>T</a:t>
            </a:r>
            <a:r>
              <a:rPr lang="en-HK" sz="3200" b="1" i="0" strike="noStrike" dirty="0">
                <a:solidFill>
                  <a:srgbClr val="000000"/>
                </a:solidFill>
                <a:effectLst/>
                <a:latin typeface="+mn-lt"/>
              </a:rPr>
              <a:t>raditional </a:t>
            </a:r>
            <a:r>
              <a:rPr lang="en-HK" sz="3200" b="1" dirty="0">
                <a:solidFill>
                  <a:srgbClr val="000000"/>
                </a:solidFill>
                <a:latin typeface="+mn-lt"/>
              </a:rPr>
              <a:t>ML A</a:t>
            </a:r>
            <a:r>
              <a:rPr lang="en-HK" sz="3200" b="1" i="0" strike="noStrike" dirty="0">
                <a:solidFill>
                  <a:srgbClr val="000000"/>
                </a:solidFill>
                <a:effectLst/>
                <a:latin typeface="+mn-lt"/>
              </a:rPr>
              <a:t>pproach?</a:t>
            </a:r>
            <a:endParaRPr lang="en-US" sz="3200" b="1" dirty="0">
              <a:latin typeface="+mn-lt"/>
            </a:endParaRPr>
          </a:p>
        </p:txBody>
      </p:sp>
      <p:sp>
        <p:nvSpPr>
          <p:cNvPr id="3" name="Content Placeholder 2">
            <a:extLst>
              <a:ext uri="{FF2B5EF4-FFF2-40B4-BE49-F238E27FC236}">
                <a16:creationId xmlns:a16="http://schemas.microsoft.com/office/drawing/2014/main" id="{EC79E5E0-5CC6-664E-A069-8503EF8FCBCA}"/>
              </a:ext>
            </a:extLst>
          </p:cNvPr>
          <p:cNvSpPr>
            <a:spLocks noGrp="1"/>
          </p:cNvSpPr>
          <p:nvPr>
            <p:ph idx="1"/>
          </p:nvPr>
        </p:nvSpPr>
        <p:spPr>
          <a:xfrm>
            <a:off x="838200" y="1899138"/>
            <a:ext cx="5702254" cy="4958862"/>
          </a:xfrm>
        </p:spPr>
        <p:txBody>
          <a:bodyPr>
            <a:normAutofit/>
          </a:bodyPr>
          <a:lstStyle/>
          <a:p>
            <a:pPr>
              <a:lnSpc>
                <a:spcPct val="120000"/>
              </a:lnSpc>
              <a:spcBef>
                <a:spcPts val="600"/>
              </a:spcBef>
            </a:pPr>
            <a:r>
              <a:rPr lang="en-HK" sz="2400" b="0" i="0" dirty="0">
                <a:solidFill>
                  <a:srgbClr val="000000"/>
                </a:solidFill>
                <a:effectLst/>
              </a:rPr>
              <a:t>Traditional time series forecasting models are </a:t>
            </a:r>
            <a:r>
              <a:rPr lang="en-HK" sz="2400" b="0" i="0" dirty="0">
                <a:solidFill>
                  <a:srgbClr val="FF0000"/>
                </a:solidFill>
                <a:effectLst/>
              </a:rPr>
              <a:t>task‐speciﬁc </a:t>
            </a:r>
            <a:r>
              <a:rPr lang="en-HK" sz="2400" b="0" i="0" dirty="0">
                <a:solidFill>
                  <a:srgbClr val="000000"/>
                </a:solidFill>
                <a:effectLst/>
              </a:rPr>
              <a:t>with limited generalization. </a:t>
            </a:r>
          </a:p>
          <a:p>
            <a:pPr>
              <a:lnSpc>
                <a:spcPct val="120000"/>
              </a:lnSpc>
              <a:spcBef>
                <a:spcPts val="600"/>
              </a:spcBef>
            </a:pPr>
            <a:r>
              <a:rPr lang="en-HK" sz="2400" b="0" i="0" dirty="0">
                <a:solidFill>
                  <a:srgbClr val="000000"/>
                </a:solidFill>
                <a:effectLst/>
              </a:rPr>
              <a:t>Foundation models oﬀer decent forecasts on </a:t>
            </a:r>
            <a:r>
              <a:rPr lang="en-HK" sz="2400" b="0" i="0" dirty="0">
                <a:solidFill>
                  <a:srgbClr val="FF0000"/>
                </a:solidFill>
                <a:effectLst/>
              </a:rPr>
              <a:t>unseen data </a:t>
            </a:r>
            <a:r>
              <a:rPr lang="en-HK" sz="2400" b="0" i="0" dirty="0">
                <a:solidFill>
                  <a:srgbClr val="000000"/>
                </a:solidFill>
                <a:effectLst/>
              </a:rPr>
              <a:t>without extra training. </a:t>
            </a:r>
            <a:endParaRPr lang="en-HK" sz="2400" dirty="0">
              <a:solidFill>
                <a:srgbClr val="000000"/>
              </a:solidFill>
            </a:endParaRPr>
          </a:p>
          <a:p>
            <a:pPr>
              <a:lnSpc>
                <a:spcPct val="120000"/>
              </a:lnSpc>
              <a:spcBef>
                <a:spcPts val="600"/>
              </a:spcBef>
            </a:pPr>
            <a:r>
              <a:rPr lang="en-HK" sz="2400" b="0" i="0" dirty="0">
                <a:solidFill>
                  <a:srgbClr val="000000"/>
                </a:solidFill>
                <a:effectLst/>
              </a:rPr>
              <a:t>Users can reﬁne forecasts for tasks like retail demand planning.</a:t>
            </a:r>
            <a:endParaRPr lang="en-US" sz="1800" dirty="0"/>
          </a:p>
        </p:txBody>
      </p:sp>
      <p:pic>
        <p:nvPicPr>
          <p:cNvPr id="5" name="Picture 2" descr="Can ChatGPT predict the future? Training AI to figure out what happens next  | ZDNET">
            <a:extLst>
              <a:ext uri="{FF2B5EF4-FFF2-40B4-BE49-F238E27FC236}">
                <a16:creationId xmlns:a16="http://schemas.microsoft.com/office/drawing/2014/main" id="{C01308C3-D922-3146-83E3-5A4CE82E28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40454" y="2059957"/>
            <a:ext cx="5138928" cy="2738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9907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BD8A6-8D71-AE40-90E6-FE0669A2B92C}"/>
              </a:ext>
            </a:extLst>
          </p:cNvPr>
          <p:cNvSpPr>
            <a:spLocks noGrp="1"/>
          </p:cNvSpPr>
          <p:nvPr>
            <p:ph type="title"/>
          </p:nvPr>
        </p:nvSpPr>
        <p:spPr>
          <a:xfrm>
            <a:off x="838200" y="365125"/>
            <a:ext cx="10515600" cy="646257"/>
          </a:xfrm>
        </p:spPr>
        <p:txBody>
          <a:bodyPr>
            <a:normAutofit/>
          </a:bodyPr>
          <a:lstStyle/>
          <a:p>
            <a:r>
              <a:rPr lang="en-HK" sz="3200" b="1" dirty="0">
                <a:latin typeface="+mn-lt"/>
              </a:rPr>
              <a:t>U</a:t>
            </a:r>
            <a:r>
              <a:rPr lang="en-HK" sz="3200" b="1" i="0" dirty="0">
                <a:effectLst/>
                <a:latin typeface="+mn-lt"/>
              </a:rPr>
              <a:t>niversal </a:t>
            </a:r>
            <a:r>
              <a:rPr lang="en-HK" sz="3200" b="1" dirty="0">
                <a:latin typeface="+mn-lt"/>
              </a:rPr>
              <a:t>Time Series F</a:t>
            </a:r>
            <a:r>
              <a:rPr lang="en-HK" sz="3200" b="1" i="0" dirty="0">
                <a:effectLst/>
                <a:latin typeface="+mn-lt"/>
              </a:rPr>
              <a:t>orecaster with Foundation Model</a:t>
            </a:r>
            <a:endParaRPr lang="en-US" sz="3200" dirty="0">
              <a:latin typeface="+mn-lt"/>
            </a:endParaRPr>
          </a:p>
        </p:txBody>
      </p:sp>
      <p:pic>
        <p:nvPicPr>
          <p:cNvPr id="9218" name="Picture 2">
            <a:extLst>
              <a:ext uri="{FF2B5EF4-FFF2-40B4-BE49-F238E27FC236}">
                <a16:creationId xmlns:a16="http://schemas.microsoft.com/office/drawing/2014/main" id="{F7F159DC-B852-4F40-89E0-4FFB1378C72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17963" y="1299151"/>
            <a:ext cx="8695247" cy="5032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79501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A1A53-D9AE-EA42-9F9B-9DFE34459152}"/>
              </a:ext>
            </a:extLst>
          </p:cNvPr>
          <p:cNvSpPr>
            <a:spLocks noGrp="1"/>
          </p:cNvSpPr>
          <p:nvPr>
            <p:ph type="title"/>
          </p:nvPr>
        </p:nvSpPr>
        <p:spPr/>
        <p:txBody>
          <a:bodyPr>
            <a:normAutofit/>
          </a:bodyPr>
          <a:lstStyle/>
          <a:p>
            <a:r>
              <a:rPr lang="en-US" sz="4000" b="1" dirty="0">
                <a:latin typeface="+mn-lt"/>
              </a:rPr>
              <a:t>Backup Slide</a:t>
            </a:r>
          </a:p>
        </p:txBody>
      </p:sp>
      <p:sp>
        <p:nvSpPr>
          <p:cNvPr id="3" name="Content Placeholder 2">
            <a:extLst>
              <a:ext uri="{FF2B5EF4-FFF2-40B4-BE49-F238E27FC236}">
                <a16:creationId xmlns:a16="http://schemas.microsoft.com/office/drawing/2014/main" id="{DCD1121B-71A5-0549-87CF-60F74BC6CC42}"/>
              </a:ext>
            </a:extLst>
          </p:cNvPr>
          <p:cNvSpPr>
            <a:spLocks noGrp="1"/>
          </p:cNvSpPr>
          <p:nvPr>
            <p:ph idx="1"/>
          </p:nvPr>
        </p:nvSpPr>
        <p:spPr/>
        <p:txBody>
          <a:bodyPr>
            <a:normAutofit fontScale="77500" lnSpcReduction="20000"/>
          </a:bodyPr>
          <a:lstStyle/>
          <a:p>
            <a:r>
              <a:rPr lang="en-HK" dirty="0"/>
              <a:t>Foundation models of time series have not been fully developed due to the limited availability of time series corpora and the </a:t>
            </a:r>
            <a:r>
              <a:rPr lang="en-HK" dirty="0" err="1"/>
              <a:t>underexploration</a:t>
            </a:r>
            <a:r>
              <a:rPr lang="en-HK" dirty="0"/>
              <a:t> of scalable pre-training.</a:t>
            </a:r>
            <a:endParaRPr lang="en-HK" b="0" i="0" dirty="0">
              <a:solidFill>
                <a:srgbClr val="212529"/>
              </a:solidFill>
              <a:effectLst/>
              <a:latin typeface="nationalweb"/>
            </a:endParaRPr>
          </a:p>
          <a:p>
            <a:pPr algn="l"/>
            <a:r>
              <a:rPr lang="en-HK" b="0" i="0" dirty="0">
                <a:solidFill>
                  <a:srgbClr val="212529"/>
                </a:solidFill>
                <a:effectLst/>
                <a:latin typeface="nationalweb"/>
              </a:rPr>
              <a:t>Traditional time series models have to be trained individually for each metric that users want to </a:t>
            </a:r>
            <a:r>
              <a:rPr lang="en-HK" b="0" i="0" dirty="0" err="1">
                <a:solidFill>
                  <a:srgbClr val="212529"/>
                </a:solidFill>
                <a:effectLst/>
                <a:latin typeface="nationalweb"/>
              </a:rPr>
              <a:t>analyze</a:t>
            </a:r>
            <a:r>
              <a:rPr lang="en-HK" b="0" i="0" dirty="0">
                <a:solidFill>
                  <a:srgbClr val="212529"/>
                </a:solidFill>
                <a:effectLst/>
                <a:latin typeface="nationalweb"/>
              </a:rPr>
              <a:t>. This works well, but it is challenging to scale this process to observability data, where we need to </a:t>
            </a:r>
            <a:r>
              <a:rPr lang="en-HK" b="0" i="0" dirty="0" err="1">
                <a:solidFill>
                  <a:srgbClr val="212529"/>
                </a:solidFill>
                <a:effectLst/>
                <a:latin typeface="nationalweb"/>
              </a:rPr>
              <a:t>analyze</a:t>
            </a:r>
            <a:r>
              <a:rPr lang="en-HK" b="0" i="0" dirty="0">
                <a:solidFill>
                  <a:srgbClr val="212529"/>
                </a:solidFill>
                <a:effectLst/>
                <a:latin typeface="nationalweb"/>
              </a:rPr>
              <a:t> a vast number of individual metrics in near real time. This scaling limitation has hindered the adoption of deep learning–based methods for time series analysis.</a:t>
            </a:r>
          </a:p>
          <a:p>
            <a:pPr algn="l"/>
            <a:r>
              <a:rPr lang="en-HK" b="0" i="0" dirty="0">
                <a:solidFill>
                  <a:srgbClr val="212529"/>
                </a:solidFill>
                <a:effectLst/>
                <a:latin typeface="nationalweb"/>
              </a:rPr>
              <a:t>Large foundation models for time series are a recent development made possible by the same advances powering large language models. Unlike traditional methods, these are not trained on any one time series or domain. Rather, they are trained on a massive dataset of diverse time-series data, meaning they have observed trends across many datasets. They are more able to perform “</a:t>
            </a:r>
            <a:r>
              <a:rPr lang="en-HK" b="0" i="0" u="none" strike="noStrike" dirty="0">
                <a:solidFill>
                  <a:srgbClr val="212529"/>
                </a:solidFill>
                <a:effectLst/>
                <a:latin typeface="nationalweb"/>
                <a:hlinkClick r:id="rId2"/>
              </a:rPr>
              <a:t>zero-shot</a:t>
            </a:r>
            <a:r>
              <a:rPr lang="en-HK" b="0" i="0" dirty="0">
                <a:solidFill>
                  <a:srgbClr val="212529"/>
                </a:solidFill>
                <a:effectLst/>
                <a:latin typeface="nationalweb"/>
              </a:rPr>
              <a:t>” predictions on new time series inputs that were not seen in their training data, while matching or even exceeding the state-of-the-art performance of full-shot models that were trained on the individual target datasets. </a:t>
            </a:r>
          </a:p>
          <a:p>
            <a:endParaRPr lang="en-US" dirty="0"/>
          </a:p>
        </p:txBody>
      </p:sp>
    </p:spTree>
    <p:extLst>
      <p:ext uri="{BB962C8B-B14F-4D97-AF65-F5344CB8AC3E}">
        <p14:creationId xmlns:p14="http://schemas.microsoft.com/office/powerpoint/2010/main" val="17236570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729E4-705B-EE42-ACB6-86E6D0D93203}"/>
              </a:ext>
            </a:extLst>
          </p:cNvPr>
          <p:cNvSpPr>
            <a:spLocks noGrp="1"/>
          </p:cNvSpPr>
          <p:nvPr>
            <p:ph type="title"/>
          </p:nvPr>
        </p:nvSpPr>
        <p:spPr>
          <a:xfrm>
            <a:off x="838200" y="365126"/>
            <a:ext cx="10515600" cy="1020330"/>
          </a:xfrm>
        </p:spPr>
        <p:txBody>
          <a:bodyPr>
            <a:normAutofit/>
          </a:bodyPr>
          <a:lstStyle/>
          <a:p>
            <a:r>
              <a:rPr lang="en-US" sz="3200" b="1" dirty="0">
                <a:latin typeface="+mn-lt"/>
              </a:rPr>
              <a:t>Foundation Model for Time Series</a:t>
            </a:r>
            <a:endParaRPr lang="en-US" sz="3200" dirty="0"/>
          </a:p>
        </p:txBody>
      </p:sp>
      <p:sp>
        <p:nvSpPr>
          <p:cNvPr id="3" name="Content Placeholder 2">
            <a:extLst>
              <a:ext uri="{FF2B5EF4-FFF2-40B4-BE49-F238E27FC236}">
                <a16:creationId xmlns:a16="http://schemas.microsoft.com/office/drawing/2014/main" id="{08205971-09B0-8B44-ADCF-A20606638BD0}"/>
              </a:ext>
            </a:extLst>
          </p:cNvPr>
          <p:cNvSpPr>
            <a:spLocks noGrp="1"/>
          </p:cNvSpPr>
          <p:nvPr>
            <p:ph idx="1"/>
          </p:nvPr>
        </p:nvSpPr>
        <p:spPr>
          <a:xfrm>
            <a:off x="838200" y="1593273"/>
            <a:ext cx="10515600" cy="1835727"/>
          </a:xfrm>
        </p:spPr>
        <p:txBody>
          <a:bodyPr/>
          <a:lstStyle/>
          <a:p>
            <a:pPr algn="l">
              <a:lnSpc>
                <a:spcPct val="110000"/>
              </a:lnSpc>
              <a:spcBef>
                <a:spcPts val="600"/>
              </a:spcBef>
              <a:buFont typeface="Arial" panose="020B0604020202020204" pitchFamily="34" charset="0"/>
              <a:buChar char="•"/>
            </a:pPr>
            <a:r>
              <a:rPr lang="en-HK" b="0" i="0" dirty="0">
                <a:solidFill>
                  <a:srgbClr val="242424"/>
                </a:solidFill>
                <a:effectLst/>
              </a:rPr>
              <a:t>Two main research lines:</a:t>
            </a:r>
          </a:p>
          <a:p>
            <a:pPr marL="742950" lvl="1" indent="-285750" algn="l">
              <a:lnSpc>
                <a:spcPct val="110000"/>
              </a:lnSpc>
              <a:spcBef>
                <a:spcPts val="600"/>
              </a:spcBef>
              <a:buFont typeface="Arial" panose="020B0604020202020204" pitchFamily="34" charset="0"/>
              <a:buChar char="•"/>
            </a:pPr>
            <a:r>
              <a:rPr lang="en-HK" b="0" i="0" dirty="0">
                <a:solidFill>
                  <a:srgbClr val="242424"/>
                </a:solidFill>
                <a:effectLst/>
              </a:rPr>
              <a:t>Pre-train foundation models for time series from scratch</a:t>
            </a:r>
          </a:p>
          <a:p>
            <a:pPr marL="742950" lvl="1" indent="-285750" algn="l">
              <a:lnSpc>
                <a:spcPct val="110000"/>
              </a:lnSpc>
              <a:spcBef>
                <a:spcPts val="600"/>
              </a:spcBef>
              <a:buFont typeface="Arial" panose="020B0604020202020204" pitchFamily="34" charset="0"/>
              <a:buChar char="•"/>
            </a:pPr>
            <a:r>
              <a:rPr lang="en-HK" b="0" i="0" dirty="0">
                <a:solidFill>
                  <a:srgbClr val="242424"/>
                </a:solidFill>
                <a:effectLst/>
              </a:rPr>
              <a:t>Adapt existing large language models for time series</a:t>
            </a:r>
          </a:p>
          <a:p>
            <a:endParaRPr lang="en-US" dirty="0"/>
          </a:p>
        </p:txBody>
      </p:sp>
      <p:sp>
        <p:nvSpPr>
          <p:cNvPr id="6" name="TextBox 5">
            <a:extLst>
              <a:ext uri="{FF2B5EF4-FFF2-40B4-BE49-F238E27FC236}">
                <a16:creationId xmlns:a16="http://schemas.microsoft.com/office/drawing/2014/main" id="{1D95E5B3-033B-5C45-9A10-164BCE8613D9}"/>
              </a:ext>
            </a:extLst>
          </p:cNvPr>
          <p:cNvSpPr txBox="1"/>
          <p:nvPr/>
        </p:nvSpPr>
        <p:spPr>
          <a:xfrm>
            <a:off x="559837" y="6120881"/>
            <a:ext cx="11147254" cy="584775"/>
          </a:xfrm>
          <a:prstGeom prst="rect">
            <a:avLst/>
          </a:prstGeom>
          <a:noFill/>
        </p:spPr>
        <p:txBody>
          <a:bodyPr wrap="square" rtlCol="0">
            <a:spAutoFit/>
          </a:bodyPr>
          <a:lstStyle/>
          <a:p>
            <a:r>
              <a:rPr lang="en-HK" sz="1400" i="1" dirty="0">
                <a:effectLst/>
              </a:rPr>
              <a:t>Source: A Survey of Time Series Foundation Models: Generalizing Time Series Representation with Large Language Model </a:t>
            </a:r>
            <a:endParaRPr lang="en-HK" sz="1400" i="1" dirty="0"/>
          </a:p>
          <a:p>
            <a:endParaRPr lang="en-US" dirty="0"/>
          </a:p>
        </p:txBody>
      </p:sp>
      <p:sp>
        <p:nvSpPr>
          <p:cNvPr id="4" name="Rectangle 3">
            <a:extLst>
              <a:ext uri="{FF2B5EF4-FFF2-40B4-BE49-F238E27FC236}">
                <a16:creationId xmlns:a16="http://schemas.microsoft.com/office/drawing/2014/main" id="{9AF2B373-DF37-064D-AA44-E48000843E49}"/>
              </a:ext>
            </a:extLst>
          </p:cNvPr>
          <p:cNvSpPr/>
          <p:nvPr/>
        </p:nvSpPr>
        <p:spPr>
          <a:xfrm>
            <a:off x="4281055" y="3532909"/>
            <a:ext cx="2521527" cy="7897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Large Model for TS</a:t>
            </a:r>
          </a:p>
        </p:txBody>
      </p:sp>
      <p:sp>
        <p:nvSpPr>
          <p:cNvPr id="7" name="Rectangle 6">
            <a:extLst>
              <a:ext uri="{FF2B5EF4-FFF2-40B4-BE49-F238E27FC236}">
                <a16:creationId xmlns:a16="http://schemas.microsoft.com/office/drawing/2014/main" id="{2682A5F8-2BF0-E846-A522-36787D56A6BD}"/>
              </a:ext>
            </a:extLst>
          </p:cNvPr>
          <p:cNvSpPr/>
          <p:nvPr/>
        </p:nvSpPr>
        <p:spPr>
          <a:xfrm>
            <a:off x="2105891" y="4832408"/>
            <a:ext cx="2521527" cy="7897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LLM for TS</a:t>
            </a:r>
          </a:p>
        </p:txBody>
      </p:sp>
      <p:sp>
        <p:nvSpPr>
          <p:cNvPr id="8" name="Rectangle 7">
            <a:extLst>
              <a:ext uri="{FF2B5EF4-FFF2-40B4-BE49-F238E27FC236}">
                <a16:creationId xmlns:a16="http://schemas.microsoft.com/office/drawing/2014/main" id="{CC877BC3-ADDF-904B-8D3F-38B9D612CB9A}"/>
              </a:ext>
            </a:extLst>
          </p:cNvPr>
          <p:cNvSpPr/>
          <p:nvPr/>
        </p:nvSpPr>
        <p:spPr>
          <a:xfrm>
            <a:off x="6567055" y="4821382"/>
            <a:ext cx="2521527" cy="7897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Pre-trained FM</a:t>
            </a:r>
          </a:p>
          <a:p>
            <a:pPr algn="ctr"/>
            <a:r>
              <a:rPr lang="en-US" dirty="0"/>
              <a:t> for TS</a:t>
            </a:r>
          </a:p>
        </p:txBody>
      </p:sp>
      <p:cxnSp>
        <p:nvCxnSpPr>
          <p:cNvPr id="14" name="Elbow Connector 13">
            <a:extLst>
              <a:ext uri="{FF2B5EF4-FFF2-40B4-BE49-F238E27FC236}">
                <a16:creationId xmlns:a16="http://schemas.microsoft.com/office/drawing/2014/main" id="{72EAA74A-56C4-AD46-85DE-E0916490B008}"/>
              </a:ext>
            </a:extLst>
          </p:cNvPr>
          <p:cNvCxnSpPr>
            <a:stCxn id="4" idx="3"/>
            <a:endCxn id="8" idx="0"/>
          </p:cNvCxnSpPr>
          <p:nvPr/>
        </p:nvCxnSpPr>
        <p:spPr>
          <a:xfrm>
            <a:off x="6802582" y="3927764"/>
            <a:ext cx="1025237" cy="893618"/>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a:extLst>
              <a:ext uri="{FF2B5EF4-FFF2-40B4-BE49-F238E27FC236}">
                <a16:creationId xmlns:a16="http://schemas.microsoft.com/office/drawing/2014/main" id="{32FE8AE7-5202-C249-8DE8-B12D536134D7}"/>
              </a:ext>
            </a:extLst>
          </p:cNvPr>
          <p:cNvCxnSpPr>
            <a:stCxn id="4" idx="1"/>
            <a:endCxn id="7" idx="0"/>
          </p:cNvCxnSpPr>
          <p:nvPr/>
        </p:nvCxnSpPr>
        <p:spPr>
          <a:xfrm rot="10800000" flipV="1">
            <a:off x="3366655" y="3927764"/>
            <a:ext cx="914400" cy="904644"/>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76662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729E4-705B-EE42-ACB6-86E6D0D93203}"/>
              </a:ext>
            </a:extLst>
          </p:cNvPr>
          <p:cNvSpPr>
            <a:spLocks noGrp="1"/>
          </p:cNvSpPr>
          <p:nvPr>
            <p:ph type="title"/>
          </p:nvPr>
        </p:nvSpPr>
        <p:spPr>
          <a:xfrm>
            <a:off x="838200" y="365126"/>
            <a:ext cx="10515600" cy="1020330"/>
          </a:xfrm>
        </p:spPr>
        <p:txBody>
          <a:bodyPr>
            <a:normAutofit/>
          </a:bodyPr>
          <a:lstStyle/>
          <a:p>
            <a:pPr algn="l">
              <a:lnSpc>
                <a:spcPct val="110000"/>
              </a:lnSpc>
              <a:spcBef>
                <a:spcPts val="600"/>
              </a:spcBef>
            </a:pPr>
            <a:r>
              <a:rPr lang="en-US" sz="3200" b="1" dirty="0">
                <a:latin typeface="+mn-lt"/>
              </a:rPr>
              <a:t>Foundation Model for Time Series</a:t>
            </a:r>
            <a:endParaRPr lang="en-HK" sz="3200" b="1" i="0" dirty="0">
              <a:solidFill>
                <a:srgbClr val="242424"/>
              </a:solidFill>
              <a:effectLst/>
              <a:latin typeface="+mn-lt"/>
            </a:endParaRPr>
          </a:p>
        </p:txBody>
      </p:sp>
      <p:sp>
        <p:nvSpPr>
          <p:cNvPr id="3" name="Content Placeholder 2">
            <a:extLst>
              <a:ext uri="{FF2B5EF4-FFF2-40B4-BE49-F238E27FC236}">
                <a16:creationId xmlns:a16="http://schemas.microsoft.com/office/drawing/2014/main" id="{08205971-09B0-8B44-ADCF-A20606638BD0}"/>
              </a:ext>
            </a:extLst>
          </p:cNvPr>
          <p:cNvSpPr>
            <a:spLocks noGrp="1"/>
          </p:cNvSpPr>
          <p:nvPr>
            <p:ph idx="1"/>
          </p:nvPr>
        </p:nvSpPr>
        <p:spPr>
          <a:xfrm>
            <a:off x="838200" y="1593274"/>
            <a:ext cx="10515600" cy="1122218"/>
          </a:xfrm>
        </p:spPr>
        <p:txBody>
          <a:bodyPr/>
          <a:lstStyle/>
          <a:p>
            <a:pPr>
              <a:lnSpc>
                <a:spcPct val="100000"/>
              </a:lnSpc>
              <a:spcBef>
                <a:spcPts val="0"/>
              </a:spcBef>
              <a:defRPr/>
            </a:pPr>
            <a:r>
              <a:rPr lang="en-HK" sz="2400" b="0" i="0" dirty="0">
                <a:solidFill>
                  <a:srgbClr val="242424"/>
                </a:solidFill>
                <a:effectLst/>
              </a:rPr>
              <a:t>Pre-train foundation models for time series from scratch.</a:t>
            </a:r>
          </a:p>
          <a:p>
            <a:pPr>
              <a:lnSpc>
                <a:spcPct val="100000"/>
              </a:lnSpc>
              <a:spcBef>
                <a:spcPts val="0"/>
              </a:spcBef>
              <a:defRPr/>
            </a:pPr>
            <a:r>
              <a:rPr lang="en-HK" sz="2400" b="0" i="0" dirty="0">
                <a:solidFill>
                  <a:srgbClr val="242424"/>
                </a:solidFill>
                <a:effectLst/>
              </a:rPr>
              <a:t>Adapt existing large language models for time series</a:t>
            </a:r>
          </a:p>
          <a:p>
            <a:pPr marL="0" indent="0">
              <a:buNone/>
            </a:pPr>
            <a:endParaRPr lang="en-US" dirty="0"/>
          </a:p>
        </p:txBody>
      </p:sp>
      <p:pic>
        <p:nvPicPr>
          <p:cNvPr id="5" name="Picture 4" descr="A close-up of a sign&#10;&#10;Description automatically generated">
            <a:extLst>
              <a:ext uri="{FF2B5EF4-FFF2-40B4-BE49-F238E27FC236}">
                <a16:creationId xmlns:a16="http://schemas.microsoft.com/office/drawing/2014/main" id="{6891F30C-0C2D-BE4B-96DF-A6980DC1D955}"/>
              </a:ext>
            </a:extLst>
          </p:cNvPr>
          <p:cNvPicPr>
            <a:picLocks noChangeAspect="1"/>
          </p:cNvPicPr>
          <p:nvPr/>
        </p:nvPicPr>
        <p:blipFill>
          <a:blip r:embed="rId3"/>
          <a:stretch>
            <a:fillRect/>
          </a:stretch>
        </p:blipFill>
        <p:spPr>
          <a:xfrm>
            <a:off x="508706" y="2923310"/>
            <a:ext cx="10464469" cy="2451820"/>
          </a:xfrm>
          <a:prstGeom prst="rect">
            <a:avLst/>
          </a:prstGeom>
        </p:spPr>
      </p:pic>
      <p:sp>
        <p:nvSpPr>
          <p:cNvPr id="6" name="TextBox 5">
            <a:extLst>
              <a:ext uri="{FF2B5EF4-FFF2-40B4-BE49-F238E27FC236}">
                <a16:creationId xmlns:a16="http://schemas.microsoft.com/office/drawing/2014/main" id="{1D95E5B3-033B-5C45-9A10-164BCE8613D9}"/>
              </a:ext>
            </a:extLst>
          </p:cNvPr>
          <p:cNvSpPr txBox="1"/>
          <p:nvPr/>
        </p:nvSpPr>
        <p:spPr>
          <a:xfrm>
            <a:off x="559837" y="6120881"/>
            <a:ext cx="11147254" cy="584775"/>
          </a:xfrm>
          <a:prstGeom prst="rect">
            <a:avLst/>
          </a:prstGeom>
          <a:noFill/>
        </p:spPr>
        <p:txBody>
          <a:bodyPr wrap="square" rtlCol="0">
            <a:spAutoFit/>
          </a:bodyPr>
          <a:lstStyle/>
          <a:p>
            <a:r>
              <a:rPr lang="en-HK" sz="1400" i="1" dirty="0">
                <a:effectLst/>
              </a:rPr>
              <a:t>Source: A Survey of Time Series Foundation Models: Generalizing Time Series Representation with Large Language Model </a:t>
            </a:r>
            <a:endParaRPr lang="en-HK" sz="1400" i="1" dirty="0"/>
          </a:p>
          <a:p>
            <a:endParaRPr lang="en-US" dirty="0"/>
          </a:p>
        </p:txBody>
      </p:sp>
    </p:spTree>
    <p:extLst>
      <p:ext uri="{BB962C8B-B14F-4D97-AF65-F5344CB8AC3E}">
        <p14:creationId xmlns:p14="http://schemas.microsoft.com/office/powerpoint/2010/main" val="17836014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34CC6-A66A-5A45-8106-2FD7786E9BC6}"/>
              </a:ext>
            </a:extLst>
          </p:cNvPr>
          <p:cNvSpPr>
            <a:spLocks noGrp="1"/>
          </p:cNvSpPr>
          <p:nvPr>
            <p:ph type="title"/>
          </p:nvPr>
        </p:nvSpPr>
        <p:spPr>
          <a:xfrm>
            <a:off x="838200" y="365126"/>
            <a:ext cx="10515600" cy="918552"/>
          </a:xfrm>
        </p:spPr>
        <p:txBody>
          <a:bodyPr>
            <a:normAutofit fontScale="90000"/>
          </a:bodyPr>
          <a:lstStyle/>
          <a:p>
            <a:pPr marL="0" indent="0" algn="l">
              <a:buNone/>
            </a:pPr>
            <a:r>
              <a:rPr lang="en-HK" sz="3200" b="1" dirty="0">
                <a:solidFill>
                  <a:srgbClr val="333D42"/>
                </a:solidFill>
                <a:latin typeface="Calibri" panose="020F0502020204030204" pitchFamily="34" charset="0"/>
                <a:cs typeface="Calibri" panose="020F0502020204030204" pitchFamily="34" charset="0"/>
              </a:rPr>
              <a:t>Pre-trained TS Foundation Models for Time Series Forecasting  </a:t>
            </a:r>
            <a:endParaRPr lang="en-HK" sz="3200" b="1" i="0" dirty="0">
              <a:solidFill>
                <a:srgbClr val="333D42"/>
              </a:solidFill>
              <a:effectLs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9B8A0AA-2E99-DD42-8DCB-4453CCC4D3CE}"/>
              </a:ext>
            </a:extLst>
          </p:cNvPr>
          <p:cNvSpPr>
            <a:spLocks noGrp="1"/>
          </p:cNvSpPr>
          <p:nvPr>
            <p:ph idx="1"/>
          </p:nvPr>
        </p:nvSpPr>
        <p:spPr>
          <a:xfrm>
            <a:off x="838200" y="1659467"/>
            <a:ext cx="10515600" cy="4365096"/>
          </a:xfrm>
        </p:spPr>
        <p:txBody>
          <a:bodyPr>
            <a:normAutofit/>
          </a:bodyPr>
          <a:lstStyle/>
          <a:p>
            <a:pPr marL="0" indent="0" algn="l">
              <a:lnSpc>
                <a:spcPct val="110000"/>
              </a:lnSpc>
              <a:buNone/>
            </a:pPr>
            <a:r>
              <a:rPr lang="en-HK" b="0" i="0" dirty="0">
                <a:solidFill>
                  <a:srgbClr val="161616"/>
                </a:solidFill>
                <a:effectLst/>
              </a:rPr>
              <a:t>Foundation models built specifically for time series forecasts</a:t>
            </a:r>
            <a:endParaRPr lang="en-HK" b="0" i="0" dirty="0">
              <a:solidFill>
                <a:srgbClr val="333D42"/>
              </a:solidFill>
              <a:effectLst/>
              <a:cs typeface="Calibri" panose="020F0502020204030204" pitchFamily="34" charset="0"/>
            </a:endParaRPr>
          </a:p>
          <a:p>
            <a:pPr algn="l">
              <a:lnSpc>
                <a:spcPct val="110000"/>
              </a:lnSpc>
              <a:buFont typeface="Arial" panose="020B0604020202020204" pitchFamily="34" charset="0"/>
              <a:buChar char="•"/>
            </a:pPr>
            <a:r>
              <a:rPr lang="en-HK" b="0" i="0" dirty="0" err="1">
                <a:solidFill>
                  <a:srgbClr val="333D42"/>
                </a:solidFill>
                <a:effectLst/>
                <a:cs typeface="Calibri" panose="020F0502020204030204" pitchFamily="34" charset="0"/>
              </a:rPr>
              <a:t>TimesFM</a:t>
            </a:r>
            <a:r>
              <a:rPr lang="en-HK" b="0" i="0" dirty="0">
                <a:solidFill>
                  <a:srgbClr val="333D42"/>
                </a:solidFill>
                <a:effectLst/>
                <a:cs typeface="Calibri" panose="020F0502020204030204" pitchFamily="34" charset="0"/>
              </a:rPr>
              <a:t> (Google)</a:t>
            </a:r>
          </a:p>
          <a:p>
            <a:pPr algn="l">
              <a:lnSpc>
                <a:spcPct val="110000"/>
              </a:lnSpc>
              <a:buFont typeface="Arial" panose="020B0604020202020204" pitchFamily="34" charset="0"/>
              <a:buChar char="•"/>
            </a:pPr>
            <a:r>
              <a:rPr lang="en-HK" b="0" i="0" dirty="0">
                <a:solidFill>
                  <a:srgbClr val="333D42"/>
                </a:solidFill>
                <a:effectLst/>
                <a:cs typeface="Calibri" panose="020F0502020204030204" pitchFamily="34" charset="0"/>
              </a:rPr>
              <a:t>MOIRAI (Salesforce)</a:t>
            </a:r>
          </a:p>
          <a:p>
            <a:pPr algn="l">
              <a:lnSpc>
                <a:spcPct val="110000"/>
              </a:lnSpc>
              <a:buFont typeface="Arial" panose="020B0604020202020204" pitchFamily="34" charset="0"/>
              <a:buChar char="•"/>
            </a:pPr>
            <a:r>
              <a:rPr lang="en-HK" b="0" i="0" dirty="0">
                <a:solidFill>
                  <a:srgbClr val="333D42"/>
                </a:solidFill>
                <a:effectLst/>
                <a:cs typeface="Calibri" panose="020F0502020204030204" pitchFamily="34" charset="0"/>
              </a:rPr>
              <a:t>Tiny Time Mixers (IBM)</a:t>
            </a:r>
          </a:p>
          <a:p>
            <a:pPr algn="l">
              <a:lnSpc>
                <a:spcPct val="110000"/>
              </a:lnSpc>
              <a:buFont typeface="Arial" panose="020B0604020202020204" pitchFamily="34" charset="0"/>
              <a:buChar char="•"/>
            </a:pPr>
            <a:r>
              <a:rPr lang="en-HK" dirty="0">
                <a:solidFill>
                  <a:srgbClr val="333D42"/>
                </a:solidFill>
                <a:cs typeface="Calibri" panose="020F0502020204030204" pitchFamily="34" charset="0"/>
              </a:rPr>
              <a:t>Chronos (Amazon)</a:t>
            </a:r>
            <a:r>
              <a:rPr lang="en-HK" b="0" i="0" dirty="0">
                <a:solidFill>
                  <a:srgbClr val="333D42"/>
                </a:solidFill>
                <a:effectLst/>
                <a:cs typeface="Calibri" panose="020F0502020204030204" pitchFamily="34" charset="0"/>
              </a:rPr>
              <a:t> </a:t>
            </a:r>
            <a:endParaRPr lang="en-HK" b="0" i="0" dirty="0">
              <a:solidFill>
                <a:srgbClr val="242424"/>
              </a:solidFill>
              <a:effectLst/>
              <a:cs typeface="Calibri" panose="020F0502020204030204" pitchFamily="34" charset="0"/>
            </a:endParaRPr>
          </a:p>
          <a:p>
            <a:pPr algn="l">
              <a:buFont typeface="Arial" panose="020B0604020202020204" pitchFamily="34" charset="0"/>
              <a:buChar char="•"/>
            </a:pPr>
            <a:endParaRPr lang="en-HK" b="0" i="0" dirty="0">
              <a:solidFill>
                <a:srgbClr val="333D42"/>
              </a:solidFill>
              <a:effectLst/>
            </a:endParaRPr>
          </a:p>
          <a:p>
            <a:endParaRPr lang="en-US" dirty="0"/>
          </a:p>
        </p:txBody>
      </p:sp>
      <p:pic>
        <p:nvPicPr>
          <p:cNvPr id="15364" name="Picture 4" descr="ibm-granite/granite-timeseries-ttm-v1 · Hugging Face">
            <a:extLst>
              <a:ext uri="{FF2B5EF4-FFF2-40B4-BE49-F238E27FC236}">
                <a16:creationId xmlns:a16="http://schemas.microsoft.com/office/drawing/2014/main" id="{DA92461D-AB5F-804A-8FE3-9DF7569635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63551" y="2370667"/>
            <a:ext cx="5339388" cy="3806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8296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9C68C-8F2C-B145-886E-05FDBEC435E8}"/>
              </a:ext>
            </a:extLst>
          </p:cNvPr>
          <p:cNvSpPr>
            <a:spLocks noGrp="1"/>
          </p:cNvSpPr>
          <p:nvPr>
            <p:ph type="title"/>
          </p:nvPr>
        </p:nvSpPr>
        <p:spPr/>
        <p:txBody>
          <a:bodyPr>
            <a:normAutofit/>
          </a:bodyPr>
          <a:lstStyle/>
          <a:p>
            <a:r>
              <a:rPr lang="en-US" sz="3200" b="1">
                <a:latin typeface="+mn-lt"/>
              </a:rPr>
              <a:t>Agenda</a:t>
            </a:r>
            <a:endParaRPr lang="en-US" sz="3200" b="1" dirty="0">
              <a:latin typeface="+mn-lt"/>
            </a:endParaRPr>
          </a:p>
        </p:txBody>
      </p:sp>
      <p:sp>
        <p:nvSpPr>
          <p:cNvPr id="3" name="Content Placeholder 2">
            <a:extLst>
              <a:ext uri="{FF2B5EF4-FFF2-40B4-BE49-F238E27FC236}">
                <a16:creationId xmlns:a16="http://schemas.microsoft.com/office/drawing/2014/main" id="{A0B1143A-EC9A-8B48-BB59-93BA22ECE79B}"/>
              </a:ext>
            </a:extLst>
          </p:cNvPr>
          <p:cNvSpPr>
            <a:spLocks noGrp="1"/>
          </p:cNvSpPr>
          <p:nvPr>
            <p:ph idx="1"/>
          </p:nvPr>
        </p:nvSpPr>
        <p:spPr/>
        <p:txBody>
          <a:bodyPr>
            <a:normAutofit/>
          </a:bodyPr>
          <a:lstStyle/>
          <a:p>
            <a:pPr>
              <a:lnSpc>
                <a:spcPct val="110000"/>
              </a:lnSpc>
            </a:pPr>
            <a:r>
              <a:rPr lang="en-US" sz="3200"/>
              <a:t>Time Series Forecasting</a:t>
            </a:r>
          </a:p>
          <a:p>
            <a:pPr>
              <a:lnSpc>
                <a:spcPct val="110000"/>
              </a:lnSpc>
            </a:pPr>
            <a:r>
              <a:rPr lang="en-US" sz="3200"/>
              <a:t>Time Series Forecasting Applications</a:t>
            </a:r>
          </a:p>
          <a:p>
            <a:pPr>
              <a:lnSpc>
                <a:spcPct val="110000"/>
              </a:lnSpc>
            </a:pPr>
            <a:r>
              <a:rPr lang="en-US" sz="3200"/>
              <a:t>Use of Foundation Models for Time Series Data Analysis</a:t>
            </a:r>
          </a:p>
          <a:p>
            <a:endParaRPr lang="en-US" sz="3200"/>
          </a:p>
          <a:p>
            <a:pPr lvl="1"/>
            <a:endParaRPr lang="en-US" sz="2800" dirty="0"/>
          </a:p>
        </p:txBody>
      </p:sp>
      <p:pic>
        <p:nvPicPr>
          <p:cNvPr id="16386" name="Picture 2" descr="Demand Planning Software - Top 3 Demand ...">
            <a:extLst>
              <a:ext uri="{FF2B5EF4-FFF2-40B4-BE49-F238E27FC236}">
                <a16:creationId xmlns:a16="http://schemas.microsoft.com/office/drawing/2014/main" id="{53AE9536-8865-F34D-811F-22931CFD4F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68208" y="4089217"/>
            <a:ext cx="4038600" cy="2019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5545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hlinkClick r:id="rId3"/>
            <a:extLst>
              <a:ext uri="{FF2B5EF4-FFF2-40B4-BE49-F238E27FC236}">
                <a16:creationId xmlns:a16="http://schemas.microsoft.com/office/drawing/2014/main" id="{3E71AAC1-CBF0-9C45-9DAD-5881153E24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0682" y="4696062"/>
            <a:ext cx="9533498" cy="170241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93259E7-3C8B-5B47-BDE5-514FE86770FA}"/>
              </a:ext>
            </a:extLst>
          </p:cNvPr>
          <p:cNvSpPr>
            <a:spLocks noGrp="1"/>
          </p:cNvSpPr>
          <p:nvPr>
            <p:ph type="title"/>
          </p:nvPr>
        </p:nvSpPr>
        <p:spPr>
          <a:xfrm>
            <a:off x="838200" y="365125"/>
            <a:ext cx="10515600" cy="1064969"/>
          </a:xfrm>
        </p:spPr>
        <p:txBody>
          <a:bodyPr>
            <a:normAutofit/>
          </a:bodyPr>
          <a:lstStyle/>
          <a:p>
            <a:r>
              <a:rPr lang="en-US" sz="3200" b="1" dirty="0">
                <a:latin typeface="+mn-lt"/>
              </a:rPr>
              <a:t>IBM TTM (pre-trained TS Foundation Model from IBM)</a:t>
            </a:r>
          </a:p>
        </p:txBody>
      </p:sp>
      <p:sp>
        <p:nvSpPr>
          <p:cNvPr id="3" name="Content Placeholder 2">
            <a:extLst>
              <a:ext uri="{FF2B5EF4-FFF2-40B4-BE49-F238E27FC236}">
                <a16:creationId xmlns:a16="http://schemas.microsoft.com/office/drawing/2014/main" id="{03F77BCF-7CCD-4B43-854B-479A54D444C2}"/>
              </a:ext>
            </a:extLst>
          </p:cNvPr>
          <p:cNvSpPr>
            <a:spLocks noGrp="1"/>
          </p:cNvSpPr>
          <p:nvPr>
            <p:ph idx="1"/>
          </p:nvPr>
        </p:nvSpPr>
        <p:spPr>
          <a:xfrm>
            <a:off x="838200" y="1430094"/>
            <a:ext cx="10515600" cy="3175773"/>
          </a:xfrm>
        </p:spPr>
        <p:txBody>
          <a:bodyPr>
            <a:normAutofit/>
          </a:bodyPr>
          <a:lstStyle/>
          <a:p>
            <a:pPr>
              <a:lnSpc>
                <a:spcPct val="110000"/>
              </a:lnSpc>
              <a:spcBef>
                <a:spcPts val="600"/>
              </a:spcBef>
            </a:pPr>
            <a:r>
              <a:rPr lang="en-HK" sz="2400" b="0" i="0" dirty="0">
                <a:solidFill>
                  <a:srgbClr val="000000"/>
                </a:solidFill>
                <a:effectLst/>
                <a:cs typeface="Calibri" panose="020F0502020204030204" pitchFamily="34" charset="0"/>
              </a:rPr>
              <a:t>Pretraining phase: </a:t>
            </a:r>
          </a:p>
          <a:p>
            <a:pPr lvl="1">
              <a:lnSpc>
                <a:spcPct val="110000"/>
              </a:lnSpc>
              <a:spcBef>
                <a:spcPts val="600"/>
              </a:spcBef>
            </a:pPr>
            <a:r>
              <a:rPr lang="en-HK" sz="2000" b="0" i="0" dirty="0">
                <a:solidFill>
                  <a:srgbClr val="000000"/>
                </a:solidFill>
                <a:effectLst/>
                <a:cs typeface="Calibri" panose="020F0502020204030204" pitchFamily="34" charset="0"/>
              </a:rPr>
              <a:t>pre-trained with univariate time series setting</a:t>
            </a:r>
          </a:p>
          <a:p>
            <a:pPr lvl="1">
              <a:lnSpc>
                <a:spcPct val="110000"/>
              </a:lnSpc>
              <a:spcBef>
                <a:spcPts val="600"/>
              </a:spcBef>
            </a:pPr>
            <a:r>
              <a:rPr lang="en-HK" sz="1800" b="0" i="0" dirty="0">
                <a:solidFill>
                  <a:srgbClr val="161616"/>
                </a:solidFill>
                <a:effectLst/>
              </a:rPr>
              <a:t>With fewer than 1 million parameters</a:t>
            </a:r>
            <a:endParaRPr lang="en-HK" b="0" i="0" dirty="0">
              <a:solidFill>
                <a:srgbClr val="000000"/>
              </a:solidFill>
              <a:effectLst/>
              <a:cs typeface="Calibri" panose="020F0502020204030204" pitchFamily="34" charset="0"/>
            </a:endParaRPr>
          </a:p>
          <a:p>
            <a:pPr>
              <a:lnSpc>
                <a:spcPct val="110000"/>
              </a:lnSpc>
              <a:spcBef>
                <a:spcPts val="600"/>
              </a:spcBef>
            </a:pPr>
            <a:r>
              <a:rPr lang="en-HK" sz="2400" b="0" i="0" dirty="0">
                <a:solidFill>
                  <a:srgbClr val="000000"/>
                </a:solidFill>
                <a:effectLst/>
                <a:cs typeface="Calibri" panose="020F0502020204030204" pitchFamily="34" charset="0"/>
              </a:rPr>
              <a:t>Finetuning phase: </a:t>
            </a:r>
          </a:p>
          <a:p>
            <a:pPr lvl="1">
              <a:lnSpc>
                <a:spcPct val="110000"/>
              </a:lnSpc>
              <a:spcBef>
                <a:spcPts val="600"/>
              </a:spcBef>
            </a:pPr>
            <a:r>
              <a:rPr lang="en-HK" sz="2000" dirty="0">
                <a:solidFill>
                  <a:srgbClr val="000000"/>
                </a:solidFill>
                <a:cs typeface="Calibri" panose="020F0502020204030204" pitchFamily="34" charset="0"/>
              </a:rPr>
              <a:t>Multivariate datasets are used</a:t>
            </a:r>
            <a:r>
              <a:rPr lang="en-HK" sz="2000" b="0" i="0" dirty="0">
                <a:solidFill>
                  <a:srgbClr val="363737"/>
                </a:solidFill>
                <a:effectLst/>
              </a:rPr>
              <a:t> in the fine-tuning phase.</a:t>
            </a:r>
          </a:p>
          <a:p>
            <a:pPr lvl="1">
              <a:lnSpc>
                <a:spcPct val="110000"/>
              </a:lnSpc>
              <a:spcBef>
                <a:spcPts val="600"/>
              </a:spcBef>
            </a:pPr>
            <a:r>
              <a:rPr lang="en-HK" sz="2000" b="1" i="0" dirty="0">
                <a:solidFill>
                  <a:srgbClr val="363737"/>
                </a:solidFill>
                <a:effectLst/>
              </a:rPr>
              <a:t>TTM backbone </a:t>
            </a:r>
            <a:r>
              <a:rPr lang="en-HK" sz="2000" b="0" i="0" dirty="0">
                <a:solidFill>
                  <a:srgbClr val="363737"/>
                </a:solidFill>
                <a:effectLst/>
              </a:rPr>
              <a:t>remains frozen, update the weights of the </a:t>
            </a:r>
            <a:r>
              <a:rPr lang="en-HK" sz="2000" b="1" i="0" dirty="0">
                <a:solidFill>
                  <a:srgbClr val="363737"/>
                </a:solidFill>
                <a:effectLst/>
              </a:rPr>
              <a:t>TTM decoder </a:t>
            </a:r>
            <a:r>
              <a:rPr lang="en-HK" sz="2000" b="0" i="0" dirty="0">
                <a:solidFill>
                  <a:srgbClr val="363737"/>
                </a:solidFill>
                <a:effectLst/>
              </a:rPr>
              <a:t>and</a:t>
            </a:r>
            <a:r>
              <a:rPr lang="en-HK" sz="2000" b="1" i="0" dirty="0">
                <a:solidFill>
                  <a:srgbClr val="363737"/>
                </a:solidFill>
                <a:effectLst/>
              </a:rPr>
              <a:t> Forecast linear head only</a:t>
            </a:r>
            <a:endParaRPr lang="en-HK" sz="2000" dirty="0">
              <a:solidFill>
                <a:srgbClr val="000000"/>
              </a:solidFill>
              <a:cs typeface="Calibri" panose="020F0502020204030204" pitchFamily="34" charset="0"/>
            </a:endParaRPr>
          </a:p>
        </p:txBody>
      </p:sp>
      <p:sp>
        <p:nvSpPr>
          <p:cNvPr id="4" name="TextBox 3">
            <a:extLst>
              <a:ext uri="{FF2B5EF4-FFF2-40B4-BE49-F238E27FC236}">
                <a16:creationId xmlns:a16="http://schemas.microsoft.com/office/drawing/2014/main" id="{F0C4034B-7A4D-594C-8FD8-977817055F7B}"/>
              </a:ext>
            </a:extLst>
          </p:cNvPr>
          <p:cNvSpPr txBox="1"/>
          <p:nvPr/>
        </p:nvSpPr>
        <p:spPr>
          <a:xfrm>
            <a:off x="1203775" y="6488668"/>
            <a:ext cx="6720942" cy="307777"/>
          </a:xfrm>
          <a:prstGeom prst="rect">
            <a:avLst/>
          </a:prstGeom>
          <a:noFill/>
        </p:spPr>
        <p:txBody>
          <a:bodyPr wrap="none" rtlCol="0">
            <a:spAutoFit/>
          </a:bodyPr>
          <a:lstStyle/>
          <a:p>
            <a:r>
              <a:rPr lang="en-US" sz="1400" i="1" dirty="0"/>
              <a:t>Source: https://</a:t>
            </a:r>
            <a:r>
              <a:rPr lang="en-US" sz="1400" i="1" dirty="0" err="1"/>
              <a:t>aihorizonforecast.substack.com</a:t>
            </a:r>
            <a:r>
              <a:rPr lang="en-US" sz="1400" i="1" dirty="0"/>
              <a:t>/p/tiny-time-</a:t>
            </a:r>
            <a:r>
              <a:rPr lang="en-US" sz="1400" i="1" dirty="0" err="1"/>
              <a:t>mixersttms</a:t>
            </a:r>
            <a:r>
              <a:rPr lang="en-US" sz="1400" i="1" dirty="0"/>
              <a:t>-powerful-</a:t>
            </a:r>
            <a:r>
              <a:rPr lang="en-US" sz="1400" i="1" dirty="0" err="1"/>
              <a:t>zerofew</a:t>
            </a:r>
            <a:endParaRPr lang="en-US" sz="1400" i="1" dirty="0"/>
          </a:p>
        </p:txBody>
      </p:sp>
    </p:spTree>
    <p:extLst>
      <p:ext uri="{BB962C8B-B14F-4D97-AF65-F5344CB8AC3E}">
        <p14:creationId xmlns:p14="http://schemas.microsoft.com/office/powerpoint/2010/main" val="1727794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08904-D15B-3142-8A71-F77CFE3C1388}"/>
              </a:ext>
            </a:extLst>
          </p:cNvPr>
          <p:cNvSpPr>
            <a:spLocks noGrp="1"/>
          </p:cNvSpPr>
          <p:nvPr>
            <p:ph type="title"/>
          </p:nvPr>
        </p:nvSpPr>
        <p:spPr>
          <a:xfrm>
            <a:off x="838200" y="365126"/>
            <a:ext cx="10515600" cy="1094398"/>
          </a:xfrm>
        </p:spPr>
        <p:txBody>
          <a:bodyPr>
            <a:normAutofit/>
          </a:bodyPr>
          <a:lstStyle/>
          <a:p>
            <a:r>
              <a:rPr lang="en-HK" sz="3600" b="1" i="0" dirty="0">
                <a:solidFill>
                  <a:srgbClr val="363737"/>
                </a:solidFill>
                <a:effectLst/>
                <a:latin typeface="+mn-lt"/>
              </a:rPr>
              <a:t>IBM TTM Explainability</a:t>
            </a:r>
            <a:endParaRPr lang="en-US" sz="3600" dirty="0">
              <a:latin typeface="+mn-lt"/>
            </a:endParaRPr>
          </a:p>
        </p:txBody>
      </p:sp>
      <p:pic>
        <p:nvPicPr>
          <p:cNvPr id="1026" name="Picture 2">
            <a:extLst>
              <a:ext uri="{FF2B5EF4-FFF2-40B4-BE49-F238E27FC236}">
                <a16:creationId xmlns:a16="http://schemas.microsoft.com/office/drawing/2014/main" id="{AD6A7DFD-D186-5D4E-BF82-04B8A3ECCCD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989859" y="2581941"/>
            <a:ext cx="8193488" cy="217016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53A8B68-4C5B-5844-9BA9-733044D65C9A}"/>
              </a:ext>
            </a:extLst>
          </p:cNvPr>
          <p:cNvSpPr txBox="1"/>
          <p:nvPr/>
        </p:nvSpPr>
        <p:spPr>
          <a:xfrm>
            <a:off x="896112" y="5340096"/>
            <a:ext cx="10686288" cy="707886"/>
          </a:xfrm>
          <a:prstGeom prst="rect">
            <a:avLst/>
          </a:prstGeom>
          <a:noFill/>
        </p:spPr>
        <p:txBody>
          <a:bodyPr wrap="square" rtlCol="0">
            <a:spAutoFit/>
          </a:bodyPr>
          <a:lstStyle/>
          <a:p>
            <a:r>
              <a:rPr lang="en-HK" sz="2000" b="0" i="0" dirty="0">
                <a:solidFill>
                  <a:srgbClr val="000000"/>
                </a:solidFill>
                <a:effectLst/>
              </a:rPr>
              <a:t>The attention map shows the model focuses on weather variables like "</a:t>
            </a:r>
            <a:r>
              <a:rPr lang="en-HK" sz="2000" b="1" i="0" dirty="0" err="1">
                <a:solidFill>
                  <a:srgbClr val="000000"/>
                </a:solidFill>
                <a:effectLst/>
              </a:rPr>
              <a:t>weathersit</a:t>
            </a:r>
            <a:r>
              <a:rPr lang="en-HK" sz="2000" b="0" i="0" dirty="0">
                <a:solidFill>
                  <a:srgbClr val="000000"/>
                </a:solidFill>
                <a:effectLst/>
              </a:rPr>
              <a:t>" (e.g., Clear, Cloudy), "</a:t>
            </a:r>
            <a:r>
              <a:rPr lang="en-HK" sz="2000" b="1" i="0" dirty="0">
                <a:solidFill>
                  <a:srgbClr val="000000"/>
                </a:solidFill>
                <a:effectLst/>
              </a:rPr>
              <a:t>season</a:t>
            </a:r>
            <a:r>
              <a:rPr lang="en-HK" sz="2000" b="0" i="0" dirty="0">
                <a:solidFill>
                  <a:srgbClr val="000000"/>
                </a:solidFill>
                <a:effectLst/>
              </a:rPr>
              <a:t>," and "</a:t>
            </a:r>
            <a:r>
              <a:rPr lang="en-HK" sz="2000" b="1" i="0" dirty="0">
                <a:solidFill>
                  <a:srgbClr val="000000"/>
                </a:solidFill>
                <a:effectLst/>
              </a:rPr>
              <a:t>holiday</a:t>
            </a:r>
            <a:r>
              <a:rPr lang="en-HK" sz="2000" b="0" i="0" dirty="0">
                <a:solidFill>
                  <a:srgbClr val="000000"/>
                </a:solidFill>
                <a:effectLst/>
              </a:rPr>
              <a:t>" to estimate bike‐rental counts.</a:t>
            </a:r>
            <a:endParaRPr lang="en-US" sz="2000" dirty="0"/>
          </a:p>
        </p:txBody>
      </p:sp>
      <p:sp>
        <p:nvSpPr>
          <p:cNvPr id="3" name="TextBox 2">
            <a:extLst>
              <a:ext uri="{FF2B5EF4-FFF2-40B4-BE49-F238E27FC236}">
                <a16:creationId xmlns:a16="http://schemas.microsoft.com/office/drawing/2014/main" id="{D864478D-0A0A-E040-BD7B-3C6042444219}"/>
              </a:ext>
            </a:extLst>
          </p:cNvPr>
          <p:cNvSpPr txBox="1"/>
          <p:nvPr/>
        </p:nvSpPr>
        <p:spPr>
          <a:xfrm>
            <a:off x="1582616" y="1624621"/>
            <a:ext cx="8347991" cy="369332"/>
          </a:xfrm>
          <a:prstGeom prst="rect">
            <a:avLst/>
          </a:prstGeom>
          <a:noFill/>
        </p:spPr>
        <p:txBody>
          <a:bodyPr wrap="none" rtlCol="0">
            <a:spAutoFit/>
          </a:bodyPr>
          <a:lstStyle/>
          <a:p>
            <a:r>
              <a:rPr lang="en-US" dirty="0"/>
              <a:t>Demo link: https://</a:t>
            </a:r>
            <a:r>
              <a:rPr lang="en-US" dirty="0" err="1"/>
              <a:t>dsce.ibm.com</a:t>
            </a:r>
            <a:r>
              <a:rPr lang="en-US" dirty="0"/>
              <a:t>/wizard/</a:t>
            </a:r>
            <a:r>
              <a:rPr lang="en-US" dirty="0" err="1"/>
              <a:t>watsonx</a:t>
            </a:r>
            <a:r>
              <a:rPr lang="en-US" dirty="0"/>
              <a:t>/results/</a:t>
            </a:r>
            <a:r>
              <a:rPr lang="en-US" dirty="0" err="1"/>
              <a:t>watsonx</a:t>
            </a:r>
            <a:r>
              <a:rPr lang="en-US" dirty="0"/>
              <a:t>-energy-forecasting#</a:t>
            </a:r>
          </a:p>
        </p:txBody>
      </p:sp>
    </p:spTree>
    <p:extLst>
      <p:ext uri="{BB962C8B-B14F-4D97-AF65-F5344CB8AC3E}">
        <p14:creationId xmlns:p14="http://schemas.microsoft.com/office/powerpoint/2010/main" val="29927113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676FB-45A9-564E-8056-E2F4BC1F2641}"/>
              </a:ext>
            </a:extLst>
          </p:cNvPr>
          <p:cNvSpPr>
            <a:spLocks noGrp="1"/>
          </p:cNvSpPr>
          <p:nvPr>
            <p:ph type="title"/>
          </p:nvPr>
        </p:nvSpPr>
        <p:spPr>
          <a:xfrm>
            <a:off x="838200" y="365125"/>
            <a:ext cx="10515600" cy="830629"/>
          </a:xfrm>
        </p:spPr>
        <p:txBody>
          <a:bodyPr>
            <a:normAutofit/>
          </a:bodyPr>
          <a:lstStyle/>
          <a:p>
            <a:r>
              <a:rPr lang="en-HK" sz="3200" b="1" i="0" dirty="0" err="1">
                <a:solidFill>
                  <a:srgbClr val="242424"/>
                </a:solidFill>
                <a:effectLst/>
                <a:latin typeface="+mn-lt"/>
              </a:rPr>
              <a:t>TimesFM</a:t>
            </a:r>
            <a:r>
              <a:rPr lang="en-HK" sz="3200" b="1" i="0" dirty="0">
                <a:solidFill>
                  <a:srgbClr val="242424"/>
                </a:solidFill>
                <a:effectLst/>
                <a:latin typeface="+mn-lt"/>
              </a:rPr>
              <a:t> </a:t>
            </a:r>
            <a:r>
              <a:rPr lang="en-US" sz="3200" b="1" dirty="0">
                <a:latin typeface="+mn-lt"/>
              </a:rPr>
              <a:t>(pre-trained TS Foundation Model from Google)</a:t>
            </a:r>
            <a:endParaRPr lang="en-US" sz="3200" dirty="0">
              <a:latin typeface="+mn-lt"/>
            </a:endParaRPr>
          </a:p>
        </p:txBody>
      </p:sp>
      <p:sp>
        <p:nvSpPr>
          <p:cNvPr id="3" name="Content Placeholder 2">
            <a:extLst>
              <a:ext uri="{FF2B5EF4-FFF2-40B4-BE49-F238E27FC236}">
                <a16:creationId xmlns:a16="http://schemas.microsoft.com/office/drawing/2014/main" id="{6F4BEC20-D36B-664D-B5B8-81764037EE9E}"/>
              </a:ext>
            </a:extLst>
          </p:cNvPr>
          <p:cNvSpPr>
            <a:spLocks noGrp="1"/>
          </p:cNvSpPr>
          <p:nvPr>
            <p:ph idx="1"/>
          </p:nvPr>
        </p:nvSpPr>
        <p:spPr/>
        <p:txBody>
          <a:bodyPr/>
          <a:lstStyle/>
          <a:p>
            <a:r>
              <a:rPr lang="en-HK" b="0" i="0" dirty="0">
                <a:solidFill>
                  <a:srgbClr val="242424"/>
                </a:solidFill>
                <a:effectLst/>
                <a:latin typeface="source-serif-pro"/>
              </a:rPr>
              <a:t>The problem with building large time-series models is scarcity of data. It’s challenging to find good and diverse publicly available time-series data.</a:t>
            </a:r>
          </a:p>
          <a:p>
            <a:r>
              <a:rPr lang="en-HK" b="0" i="0" dirty="0">
                <a:solidFill>
                  <a:srgbClr val="242424"/>
                </a:solidFill>
                <a:effectLst/>
                <a:latin typeface="source-serif-pro"/>
              </a:rPr>
              <a:t>The secret sauce of </a:t>
            </a:r>
            <a:r>
              <a:rPr lang="en-HK" b="0" i="1" dirty="0" err="1">
                <a:solidFill>
                  <a:srgbClr val="242424"/>
                </a:solidFill>
                <a:effectLst/>
                <a:latin typeface="source-serif-pro"/>
              </a:rPr>
              <a:t>TimesFM</a:t>
            </a:r>
            <a:r>
              <a:rPr lang="en-HK" b="0" i="0" dirty="0">
                <a:solidFill>
                  <a:srgbClr val="242424"/>
                </a:solidFill>
                <a:effectLst/>
                <a:latin typeface="source-serif-pro"/>
              </a:rPr>
              <a:t> is the usage of </a:t>
            </a:r>
            <a:r>
              <a:rPr lang="en-HK" b="1" i="0" dirty="0">
                <a:solidFill>
                  <a:srgbClr val="242424"/>
                </a:solidFill>
                <a:effectLst/>
                <a:latin typeface="source-serif-pro"/>
              </a:rPr>
              <a:t>patching</a:t>
            </a:r>
            <a:r>
              <a:rPr lang="en-HK" b="0" i="0" dirty="0">
                <a:solidFill>
                  <a:srgbClr val="242424"/>
                </a:solidFill>
                <a:effectLst/>
                <a:latin typeface="source-serif-pro"/>
              </a:rPr>
              <a:t> (which is very beneficial for language models) with the decoder-only style of </a:t>
            </a:r>
            <a:r>
              <a:rPr lang="en-HK" b="0" i="1" dirty="0">
                <a:solidFill>
                  <a:srgbClr val="242424"/>
                </a:solidFill>
                <a:effectLst/>
                <a:latin typeface="source-serif-pro"/>
              </a:rPr>
              <a:t>Generative Pretrained models</a:t>
            </a:r>
            <a:r>
              <a:rPr lang="en-HK" b="0" i="0" dirty="0">
                <a:solidFill>
                  <a:srgbClr val="242424"/>
                </a:solidFill>
                <a:effectLst/>
                <a:latin typeface="source-serif-pro"/>
              </a:rPr>
              <a:t>.</a:t>
            </a:r>
            <a:endParaRPr lang="en-US" dirty="0"/>
          </a:p>
          <a:p>
            <a:endParaRPr lang="en-US" dirty="0"/>
          </a:p>
        </p:txBody>
      </p:sp>
    </p:spTree>
    <p:extLst>
      <p:ext uri="{BB962C8B-B14F-4D97-AF65-F5344CB8AC3E}">
        <p14:creationId xmlns:p14="http://schemas.microsoft.com/office/powerpoint/2010/main" val="27638568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AED5E-0366-0E4E-BDF1-3761ADFDAF69}"/>
              </a:ext>
            </a:extLst>
          </p:cNvPr>
          <p:cNvSpPr>
            <a:spLocks noGrp="1"/>
          </p:cNvSpPr>
          <p:nvPr>
            <p:ph type="title"/>
          </p:nvPr>
        </p:nvSpPr>
        <p:spPr>
          <a:xfrm>
            <a:off x="838200" y="365126"/>
            <a:ext cx="10515600" cy="1024060"/>
          </a:xfrm>
        </p:spPr>
        <p:txBody>
          <a:bodyPr>
            <a:normAutofit/>
          </a:bodyPr>
          <a:lstStyle/>
          <a:p>
            <a:r>
              <a:rPr lang="en-US" sz="3200" b="1" dirty="0">
                <a:latin typeface="+mn-lt"/>
              </a:rPr>
              <a:t>Reprogramming </a:t>
            </a:r>
            <a:r>
              <a:rPr lang="en-HK" sz="3200" b="1" dirty="0">
                <a:latin typeface="+mn-lt"/>
              </a:rPr>
              <a:t>existing</a:t>
            </a:r>
            <a:r>
              <a:rPr lang="en-HK" sz="3200" b="1" dirty="0">
                <a:effectLst/>
                <a:latin typeface="+mn-lt"/>
              </a:rPr>
              <a:t> LLMs for Time </a:t>
            </a:r>
            <a:r>
              <a:rPr lang="en-HK" sz="3200" b="1" dirty="0">
                <a:latin typeface="+mn-lt"/>
              </a:rPr>
              <a:t>S</a:t>
            </a:r>
            <a:r>
              <a:rPr lang="en-HK" sz="3200" b="1" dirty="0">
                <a:effectLst/>
                <a:latin typeface="+mn-lt"/>
              </a:rPr>
              <a:t>eries tasks </a:t>
            </a:r>
            <a:endParaRPr lang="en-US" sz="4800" b="1" dirty="0"/>
          </a:p>
        </p:txBody>
      </p:sp>
      <p:pic>
        <p:nvPicPr>
          <p:cNvPr id="5" name="Content Placeholder 4" descr="A diagram of a llama&#10;&#10;Description automatically generated">
            <a:extLst>
              <a:ext uri="{FF2B5EF4-FFF2-40B4-BE49-F238E27FC236}">
                <a16:creationId xmlns:a16="http://schemas.microsoft.com/office/drawing/2014/main" id="{1B093579-7806-F446-A239-2857EFE813E0}"/>
              </a:ext>
            </a:extLst>
          </p:cNvPr>
          <p:cNvPicPr>
            <a:picLocks noGrp="1" noChangeAspect="1"/>
          </p:cNvPicPr>
          <p:nvPr>
            <p:ph idx="1"/>
          </p:nvPr>
        </p:nvPicPr>
        <p:blipFill>
          <a:blip r:embed="rId3"/>
          <a:stretch>
            <a:fillRect/>
          </a:stretch>
        </p:blipFill>
        <p:spPr>
          <a:xfrm>
            <a:off x="838200" y="1932252"/>
            <a:ext cx="5067503" cy="3881986"/>
          </a:xfrm>
          <a:ln>
            <a:solidFill>
              <a:schemeClr val="tx1"/>
            </a:solidFill>
          </a:ln>
        </p:spPr>
      </p:pic>
      <p:sp>
        <p:nvSpPr>
          <p:cNvPr id="6" name="TextBox 5">
            <a:extLst>
              <a:ext uri="{FF2B5EF4-FFF2-40B4-BE49-F238E27FC236}">
                <a16:creationId xmlns:a16="http://schemas.microsoft.com/office/drawing/2014/main" id="{583277D1-6C62-0D40-AB73-FE80D5644E6B}"/>
              </a:ext>
            </a:extLst>
          </p:cNvPr>
          <p:cNvSpPr txBox="1"/>
          <p:nvPr/>
        </p:nvSpPr>
        <p:spPr>
          <a:xfrm>
            <a:off x="6400800" y="1991275"/>
            <a:ext cx="5067503" cy="923330"/>
          </a:xfrm>
          <a:prstGeom prst="rect">
            <a:avLst/>
          </a:prstGeom>
          <a:noFill/>
        </p:spPr>
        <p:txBody>
          <a:bodyPr wrap="square" rtlCol="0">
            <a:spAutoFit/>
          </a:bodyPr>
          <a:lstStyle/>
          <a:p>
            <a:r>
              <a:rPr lang="en-HK" sz="1800" i="0" dirty="0">
                <a:solidFill>
                  <a:srgbClr val="374151"/>
                </a:solidFill>
                <a:effectLst/>
              </a:rPr>
              <a:t>Adapt an existing LLM model for Time </a:t>
            </a:r>
            <a:r>
              <a:rPr lang="en-HK" sz="1800" dirty="0">
                <a:solidFill>
                  <a:srgbClr val="374151"/>
                </a:solidFill>
              </a:rPr>
              <a:t>S</a:t>
            </a:r>
            <a:r>
              <a:rPr lang="en-HK" sz="1800" i="0" dirty="0">
                <a:solidFill>
                  <a:srgbClr val="374151"/>
                </a:solidFill>
                <a:effectLst/>
              </a:rPr>
              <a:t>eries Forecasting </a:t>
            </a:r>
            <a:r>
              <a:rPr lang="en-HK" sz="1800" i="0" dirty="0">
                <a:solidFill>
                  <a:srgbClr val="222831"/>
                </a:solidFill>
                <a:effectLst/>
                <a:cs typeface="Calibri" panose="020F0502020204030204" pitchFamily="34" charset="0"/>
              </a:rPr>
              <a:t>(e.g. </a:t>
            </a:r>
            <a:r>
              <a:rPr lang="en-HK" sz="1800" i="0" dirty="0" err="1">
                <a:solidFill>
                  <a:srgbClr val="222831"/>
                </a:solidFill>
                <a:effectLst/>
                <a:cs typeface="Calibri" panose="020F0502020204030204" pitchFamily="34" charset="0"/>
              </a:rPr>
              <a:t>LLaMA</a:t>
            </a:r>
            <a:r>
              <a:rPr lang="en-HK" sz="1800" i="0" dirty="0">
                <a:solidFill>
                  <a:srgbClr val="222831"/>
                </a:solidFill>
                <a:effectLst/>
                <a:cs typeface="Calibri" panose="020F0502020204030204" pitchFamily="34" charset="0"/>
              </a:rPr>
              <a:t>, GPT-2, etc.) for general TS forecasting.</a:t>
            </a:r>
            <a:endParaRPr lang="en-US" dirty="0"/>
          </a:p>
        </p:txBody>
      </p:sp>
      <p:sp>
        <p:nvSpPr>
          <p:cNvPr id="7" name="TextBox 6">
            <a:extLst>
              <a:ext uri="{FF2B5EF4-FFF2-40B4-BE49-F238E27FC236}">
                <a16:creationId xmlns:a16="http://schemas.microsoft.com/office/drawing/2014/main" id="{966C15AD-4CE2-AE4A-B78D-00DFAFB899D4}"/>
              </a:ext>
            </a:extLst>
          </p:cNvPr>
          <p:cNvSpPr txBox="1"/>
          <p:nvPr/>
        </p:nvSpPr>
        <p:spPr>
          <a:xfrm>
            <a:off x="6365631" y="3332028"/>
            <a:ext cx="4732386" cy="400110"/>
          </a:xfrm>
          <a:prstGeom prst="rect">
            <a:avLst/>
          </a:prstGeom>
          <a:noFill/>
        </p:spPr>
        <p:txBody>
          <a:bodyPr wrap="none" rtlCol="0">
            <a:spAutoFit/>
          </a:bodyPr>
          <a:lstStyle/>
          <a:p>
            <a:r>
              <a:rPr lang="en-HK" sz="2000" b="1" dirty="0">
                <a:solidFill>
                  <a:srgbClr val="4270C1"/>
                </a:solidFill>
                <a:effectLst/>
              </a:rPr>
              <a:t>Reprogramming </a:t>
            </a:r>
            <a:r>
              <a:rPr lang="en-HK" sz="2000" dirty="0">
                <a:solidFill>
                  <a:srgbClr val="4270C1"/>
                </a:solidFill>
                <a:effectLst/>
              </a:rPr>
              <a:t>≈ </a:t>
            </a:r>
            <a:r>
              <a:rPr lang="en-HK" sz="2000" b="1" dirty="0">
                <a:solidFill>
                  <a:srgbClr val="4270C1"/>
                </a:solidFill>
                <a:effectLst/>
              </a:rPr>
              <a:t>Adaptation + Alignment </a:t>
            </a:r>
            <a:endParaRPr lang="en-HK" sz="2000" dirty="0">
              <a:effectLst/>
            </a:endParaRPr>
          </a:p>
        </p:txBody>
      </p:sp>
      <p:sp>
        <p:nvSpPr>
          <p:cNvPr id="8" name="TextBox 7">
            <a:extLst>
              <a:ext uri="{FF2B5EF4-FFF2-40B4-BE49-F238E27FC236}">
                <a16:creationId xmlns:a16="http://schemas.microsoft.com/office/drawing/2014/main" id="{738B84CF-FB7A-EA42-8DC5-FF5B226F17AD}"/>
              </a:ext>
            </a:extLst>
          </p:cNvPr>
          <p:cNvSpPr txBox="1"/>
          <p:nvPr/>
        </p:nvSpPr>
        <p:spPr>
          <a:xfrm>
            <a:off x="6365631" y="4167383"/>
            <a:ext cx="4827177" cy="2031325"/>
          </a:xfrm>
          <a:prstGeom prst="rect">
            <a:avLst/>
          </a:prstGeom>
          <a:noFill/>
        </p:spPr>
        <p:txBody>
          <a:bodyPr wrap="square" rtlCol="0">
            <a:spAutoFit/>
          </a:bodyPr>
          <a:lstStyle/>
          <a:p>
            <a:r>
              <a:rPr lang="en-HK" sz="1800" b="1" dirty="0">
                <a:solidFill>
                  <a:srgbClr val="EA7C30"/>
                </a:solidFill>
                <a:effectLst/>
              </a:rPr>
              <a:t>Adaptation </a:t>
            </a:r>
            <a:r>
              <a:rPr lang="en-HK" sz="1800" dirty="0">
                <a:effectLst/>
              </a:rPr>
              <a:t>makes LLMs to understand how to process the input </a:t>
            </a:r>
            <a:r>
              <a:rPr lang="en-HK" dirty="0"/>
              <a:t>ti</a:t>
            </a:r>
            <a:r>
              <a:rPr lang="en-HK" sz="1800" dirty="0">
                <a:effectLst/>
              </a:rPr>
              <a:t>me series data → Breaking domain isolation and enabling knowledge sharing</a:t>
            </a:r>
          </a:p>
          <a:p>
            <a:endParaRPr lang="en-HK" dirty="0"/>
          </a:p>
          <a:p>
            <a:r>
              <a:rPr lang="en-HK" sz="1800" b="1" dirty="0">
                <a:solidFill>
                  <a:srgbClr val="EA7C30"/>
                </a:solidFill>
                <a:effectLst/>
              </a:rPr>
              <a:t>Alignment </a:t>
            </a:r>
            <a:r>
              <a:rPr lang="en-HK" sz="1800" dirty="0">
                <a:effectLst/>
              </a:rPr>
              <a:t>further eliminates domain boundary to facilitate knowledge acquiring </a:t>
            </a:r>
            <a:endParaRPr lang="en-HK" dirty="0">
              <a:effectLst/>
            </a:endParaRPr>
          </a:p>
          <a:p>
            <a:r>
              <a:rPr lang="en-HK" sz="1800" dirty="0">
                <a:effectLst/>
              </a:rPr>
              <a:t> </a:t>
            </a:r>
            <a:endParaRPr lang="en-HK" dirty="0">
              <a:effectLst/>
            </a:endParaRPr>
          </a:p>
        </p:txBody>
      </p:sp>
    </p:spTree>
    <p:extLst>
      <p:ext uri="{BB962C8B-B14F-4D97-AF65-F5344CB8AC3E}">
        <p14:creationId xmlns:p14="http://schemas.microsoft.com/office/powerpoint/2010/main" val="9165068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91ACB-33D7-8341-8DF0-CF6674CD00AB}"/>
              </a:ext>
            </a:extLst>
          </p:cNvPr>
          <p:cNvSpPr>
            <a:spLocks noGrp="1"/>
          </p:cNvSpPr>
          <p:nvPr>
            <p:ph type="title"/>
          </p:nvPr>
        </p:nvSpPr>
        <p:spPr>
          <a:xfrm>
            <a:off x="838200" y="365125"/>
            <a:ext cx="10515600" cy="743239"/>
          </a:xfrm>
        </p:spPr>
        <p:txBody>
          <a:bodyPr>
            <a:normAutofit/>
          </a:bodyPr>
          <a:lstStyle/>
          <a:p>
            <a:r>
              <a:rPr lang="en-HK" sz="3200" b="1" i="0" dirty="0">
                <a:solidFill>
                  <a:srgbClr val="374151"/>
                </a:solidFill>
                <a:effectLst/>
                <a:latin typeface="+mn-lt"/>
              </a:rPr>
              <a:t>Adapt an LLM model for Time </a:t>
            </a:r>
            <a:r>
              <a:rPr lang="en-HK" sz="3200" b="1" dirty="0">
                <a:solidFill>
                  <a:srgbClr val="374151"/>
                </a:solidFill>
                <a:latin typeface="+mn-lt"/>
              </a:rPr>
              <a:t>S</a:t>
            </a:r>
            <a:r>
              <a:rPr lang="en-HK" sz="3200" b="1" i="0" dirty="0">
                <a:solidFill>
                  <a:srgbClr val="374151"/>
                </a:solidFill>
                <a:effectLst/>
                <a:latin typeface="+mn-lt"/>
              </a:rPr>
              <a:t>eries Forecasting</a:t>
            </a:r>
            <a:endParaRPr lang="en-US" sz="3200" b="1" dirty="0">
              <a:latin typeface="+mn-lt"/>
            </a:endParaRPr>
          </a:p>
        </p:txBody>
      </p:sp>
      <p:pic>
        <p:nvPicPr>
          <p:cNvPr id="10242" name="Picture 2">
            <a:extLst>
              <a:ext uri="{FF2B5EF4-FFF2-40B4-BE49-F238E27FC236}">
                <a16:creationId xmlns:a16="http://schemas.microsoft.com/office/drawing/2014/main" id="{F5D169DA-6C24-FE49-92DF-17B6C2AD0BB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38200" y="1413948"/>
            <a:ext cx="7225215"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87AC071-9815-A94B-92D1-B3B2335321F7}"/>
              </a:ext>
            </a:extLst>
          </p:cNvPr>
          <p:cNvSpPr txBox="1"/>
          <p:nvPr/>
        </p:nvSpPr>
        <p:spPr>
          <a:xfrm>
            <a:off x="540327" y="6227226"/>
            <a:ext cx="3319820" cy="307777"/>
          </a:xfrm>
          <a:prstGeom prst="rect">
            <a:avLst/>
          </a:prstGeom>
          <a:noFill/>
        </p:spPr>
        <p:txBody>
          <a:bodyPr wrap="none" rtlCol="0">
            <a:spAutoFit/>
          </a:bodyPr>
          <a:lstStyle/>
          <a:p>
            <a:r>
              <a:rPr lang="en-US" sz="1400" dirty="0"/>
              <a:t>Source: </a:t>
            </a:r>
            <a:r>
              <a:rPr lang="en-HK" sz="1400" b="0" i="0" dirty="0">
                <a:effectLst/>
              </a:rPr>
              <a:t>https://arxiv.org/abs/2310.01728</a:t>
            </a:r>
            <a:endParaRPr lang="en-US" sz="1400" dirty="0"/>
          </a:p>
        </p:txBody>
      </p:sp>
      <p:sp>
        <p:nvSpPr>
          <p:cNvPr id="7" name="TextBox 6">
            <a:extLst>
              <a:ext uri="{FF2B5EF4-FFF2-40B4-BE49-F238E27FC236}">
                <a16:creationId xmlns:a16="http://schemas.microsoft.com/office/drawing/2014/main" id="{172F3D97-5636-7D44-B6AE-32A4EEC52C82}"/>
              </a:ext>
            </a:extLst>
          </p:cNvPr>
          <p:cNvSpPr txBox="1"/>
          <p:nvPr/>
        </p:nvSpPr>
        <p:spPr>
          <a:xfrm>
            <a:off x="8160327" y="1939636"/>
            <a:ext cx="3671455" cy="3093154"/>
          </a:xfrm>
          <a:prstGeom prst="rect">
            <a:avLst/>
          </a:prstGeom>
          <a:noFill/>
        </p:spPr>
        <p:txBody>
          <a:bodyPr wrap="square" rtlCol="0">
            <a:spAutoFit/>
          </a:bodyPr>
          <a:lstStyle/>
          <a:p>
            <a:pPr marL="342900" lvl="0" indent="-342900" algn="l">
              <a:spcBef>
                <a:spcPts val="600"/>
              </a:spcBef>
              <a:buFont typeface="+mj-lt"/>
              <a:buAutoNum type="arabicPeriod"/>
            </a:pPr>
            <a:r>
              <a:rPr lang="en-HK" i="0" dirty="0">
                <a:solidFill>
                  <a:srgbClr val="374151"/>
                </a:solidFill>
                <a:effectLst/>
              </a:rPr>
              <a:t>Tokenize the time series sequence with a customized patch embedding layer.</a:t>
            </a:r>
          </a:p>
          <a:p>
            <a:pPr marL="342900" lvl="0" indent="-342900" algn="l">
              <a:spcBef>
                <a:spcPts val="600"/>
              </a:spcBef>
              <a:buFont typeface="+mj-lt"/>
              <a:buAutoNum type="arabicPeriod"/>
            </a:pPr>
            <a:r>
              <a:rPr lang="en-HK" i="0" dirty="0">
                <a:solidFill>
                  <a:srgbClr val="374151"/>
                </a:solidFill>
                <a:effectLst/>
              </a:rPr>
              <a:t>Use a reprogramming layer to translate the forecasting task into a language task.</a:t>
            </a:r>
          </a:p>
          <a:p>
            <a:pPr marL="342900" lvl="0" indent="-342900" algn="l">
              <a:spcBef>
                <a:spcPts val="600"/>
              </a:spcBef>
              <a:buFont typeface="+mj-lt"/>
              <a:buAutoNum type="arabicPeriod"/>
            </a:pPr>
            <a:r>
              <a:rPr lang="en-HK" i="0" dirty="0">
                <a:solidFill>
                  <a:srgbClr val="374151"/>
                </a:solidFill>
                <a:effectLst/>
              </a:rPr>
              <a:t>Optionally add a prompt prefix to enhance reasoning.</a:t>
            </a:r>
          </a:p>
          <a:p>
            <a:pPr marL="342900" lvl="0" indent="-342900" algn="l">
              <a:spcBef>
                <a:spcPts val="600"/>
              </a:spcBef>
              <a:buFont typeface="+mj-lt"/>
              <a:buAutoNum type="arabicPeriod"/>
            </a:pPr>
            <a:r>
              <a:rPr lang="en-HK" i="0" dirty="0">
                <a:solidFill>
                  <a:srgbClr val="374151"/>
                </a:solidFill>
                <a:effectLst/>
              </a:rPr>
              <a:t>Process output patches through a projection layer to get forecasts</a:t>
            </a:r>
            <a:endParaRPr lang="en-US" dirty="0"/>
          </a:p>
        </p:txBody>
      </p:sp>
    </p:spTree>
    <p:extLst>
      <p:ext uri="{BB962C8B-B14F-4D97-AF65-F5344CB8AC3E}">
        <p14:creationId xmlns:p14="http://schemas.microsoft.com/office/powerpoint/2010/main" val="24334570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195C0-166A-D747-A1E3-D3B19225D489}"/>
              </a:ext>
            </a:extLst>
          </p:cNvPr>
          <p:cNvSpPr>
            <a:spLocks noGrp="1"/>
          </p:cNvSpPr>
          <p:nvPr>
            <p:ph type="title"/>
          </p:nvPr>
        </p:nvSpPr>
        <p:spPr>
          <a:xfrm>
            <a:off x="838200" y="422673"/>
            <a:ext cx="10515600" cy="739378"/>
          </a:xfrm>
        </p:spPr>
        <p:txBody>
          <a:bodyPr>
            <a:normAutofit/>
          </a:bodyPr>
          <a:lstStyle/>
          <a:p>
            <a:pPr algn="l">
              <a:lnSpc>
                <a:spcPct val="110000"/>
              </a:lnSpc>
              <a:spcBef>
                <a:spcPts val="600"/>
              </a:spcBef>
            </a:pPr>
            <a:r>
              <a:rPr lang="en-HK" sz="2800" b="1" dirty="0">
                <a:solidFill>
                  <a:srgbClr val="222831"/>
                </a:solidFill>
                <a:effectLst/>
                <a:latin typeface="+mn-lt"/>
              </a:rPr>
              <a:t>Reprogramming Large Language Model</a:t>
            </a:r>
          </a:p>
        </p:txBody>
      </p:sp>
      <p:sp>
        <p:nvSpPr>
          <p:cNvPr id="3" name="Content Placeholder 2">
            <a:extLst>
              <a:ext uri="{FF2B5EF4-FFF2-40B4-BE49-F238E27FC236}">
                <a16:creationId xmlns:a16="http://schemas.microsoft.com/office/drawing/2014/main" id="{4A3B1873-D599-2E4D-8CA6-A8B14F76E2A4}"/>
              </a:ext>
            </a:extLst>
          </p:cNvPr>
          <p:cNvSpPr>
            <a:spLocks noGrp="1"/>
          </p:cNvSpPr>
          <p:nvPr>
            <p:ph idx="1"/>
          </p:nvPr>
        </p:nvSpPr>
        <p:spPr>
          <a:xfrm>
            <a:off x="715107" y="1575131"/>
            <a:ext cx="3816927" cy="3707738"/>
          </a:xfrm>
        </p:spPr>
        <p:txBody>
          <a:bodyPr>
            <a:normAutofit/>
          </a:bodyPr>
          <a:lstStyle/>
          <a:p>
            <a:pPr>
              <a:lnSpc>
                <a:spcPct val="110000"/>
              </a:lnSpc>
              <a:spcBef>
                <a:spcPts val="600"/>
              </a:spcBef>
            </a:pPr>
            <a:r>
              <a:rPr lang="en-HK" i="0" dirty="0">
                <a:solidFill>
                  <a:srgbClr val="222831"/>
                </a:solidFill>
                <a:effectLst/>
              </a:rPr>
              <a:t>Prefix Tuning</a:t>
            </a:r>
          </a:p>
          <a:p>
            <a:pPr lvl="1">
              <a:lnSpc>
                <a:spcPct val="110000"/>
              </a:lnSpc>
              <a:spcBef>
                <a:spcPts val="600"/>
              </a:spcBef>
            </a:pPr>
            <a:r>
              <a:rPr lang="en-HK" i="0" dirty="0">
                <a:solidFill>
                  <a:srgbClr val="222831"/>
                </a:solidFill>
                <a:effectLst/>
              </a:rPr>
              <a:t>Patch as Prefix </a:t>
            </a:r>
          </a:p>
          <a:p>
            <a:pPr lvl="1">
              <a:lnSpc>
                <a:spcPct val="110000"/>
              </a:lnSpc>
              <a:spcBef>
                <a:spcPts val="600"/>
              </a:spcBef>
            </a:pPr>
            <a:r>
              <a:rPr lang="en-HK" i="0" dirty="0">
                <a:solidFill>
                  <a:srgbClr val="222831"/>
                </a:solidFill>
                <a:effectLst/>
              </a:rPr>
              <a:t>Prompt as Prefix</a:t>
            </a:r>
          </a:p>
          <a:p>
            <a:endParaRPr lang="en-US" sz="1800" dirty="0"/>
          </a:p>
        </p:txBody>
      </p:sp>
      <p:pic>
        <p:nvPicPr>
          <p:cNvPr id="4" name="Content Placeholder 4" descr="A diagram of a process&#10;&#10;Description automatically generated with medium confidence">
            <a:extLst>
              <a:ext uri="{FF2B5EF4-FFF2-40B4-BE49-F238E27FC236}">
                <a16:creationId xmlns:a16="http://schemas.microsoft.com/office/drawing/2014/main" id="{57050A9A-AB94-1643-8BE7-4B8A4A8ABF39}"/>
              </a:ext>
            </a:extLst>
          </p:cNvPr>
          <p:cNvPicPr>
            <a:picLocks noChangeAspect="1"/>
          </p:cNvPicPr>
          <p:nvPr/>
        </p:nvPicPr>
        <p:blipFill>
          <a:blip r:embed="rId3"/>
          <a:stretch>
            <a:fillRect/>
          </a:stretch>
        </p:blipFill>
        <p:spPr>
          <a:xfrm>
            <a:off x="3879009" y="1575130"/>
            <a:ext cx="7474791" cy="4248643"/>
          </a:xfrm>
          <a:prstGeom prst="rect">
            <a:avLst/>
          </a:prstGeom>
        </p:spPr>
      </p:pic>
      <p:sp>
        <p:nvSpPr>
          <p:cNvPr id="5" name="TextBox 4">
            <a:extLst>
              <a:ext uri="{FF2B5EF4-FFF2-40B4-BE49-F238E27FC236}">
                <a16:creationId xmlns:a16="http://schemas.microsoft.com/office/drawing/2014/main" id="{6B5ED7BC-296D-BE46-94FB-60732AED4430}"/>
              </a:ext>
            </a:extLst>
          </p:cNvPr>
          <p:cNvSpPr txBox="1"/>
          <p:nvPr/>
        </p:nvSpPr>
        <p:spPr>
          <a:xfrm>
            <a:off x="504518" y="5909630"/>
            <a:ext cx="3376886" cy="307777"/>
          </a:xfrm>
          <a:prstGeom prst="rect">
            <a:avLst/>
          </a:prstGeom>
          <a:noFill/>
        </p:spPr>
        <p:txBody>
          <a:bodyPr wrap="none" rtlCol="0">
            <a:spAutoFit/>
          </a:bodyPr>
          <a:lstStyle/>
          <a:p>
            <a:r>
              <a:rPr lang="en-US" sz="1400" dirty="0"/>
              <a:t>Source: https://</a:t>
            </a:r>
            <a:r>
              <a:rPr lang="en-US" sz="1400" dirty="0" err="1"/>
              <a:t>arxiv.org</a:t>
            </a:r>
            <a:r>
              <a:rPr lang="en-US" sz="1400" dirty="0"/>
              <a:t>/pdf/2310.01728v2</a:t>
            </a:r>
          </a:p>
        </p:txBody>
      </p:sp>
      <p:sp>
        <p:nvSpPr>
          <p:cNvPr id="6" name="Rectangle 5">
            <a:extLst>
              <a:ext uri="{FF2B5EF4-FFF2-40B4-BE49-F238E27FC236}">
                <a16:creationId xmlns:a16="http://schemas.microsoft.com/office/drawing/2014/main" id="{79060BF8-B058-9445-9183-22350F17821B}"/>
              </a:ext>
            </a:extLst>
          </p:cNvPr>
          <p:cNvSpPr/>
          <p:nvPr/>
        </p:nvSpPr>
        <p:spPr>
          <a:xfrm>
            <a:off x="7840136" y="1541264"/>
            <a:ext cx="3847346" cy="433450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05658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EF00E-C6B5-DA4F-84AE-4CA72A542257}"/>
              </a:ext>
            </a:extLst>
          </p:cNvPr>
          <p:cNvSpPr>
            <a:spLocks noGrp="1"/>
          </p:cNvSpPr>
          <p:nvPr>
            <p:ph type="title"/>
          </p:nvPr>
        </p:nvSpPr>
        <p:spPr>
          <a:xfrm>
            <a:off x="838200" y="365125"/>
            <a:ext cx="10515600" cy="823595"/>
          </a:xfrm>
        </p:spPr>
        <p:txBody>
          <a:bodyPr>
            <a:normAutofit/>
          </a:bodyPr>
          <a:lstStyle/>
          <a:p>
            <a:r>
              <a:rPr lang="en-US" sz="3200" b="1" dirty="0">
                <a:latin typeface="+mn-lt"/>
              </a:rPr>
              <a:t>Prompt as Prefix</a:t>
            </a:r>
          </a:p>
        </p:txBody>
      </p:sp>
      <p:pic>
        <p:nvPicPr>
          <p:cNvPr id="5" name="Content Placeholder 4" descr="A screenshot of a computer code&#10;&#10;Description automatically generated">
            <a:extLst>
              <a:ext uri="{FF2B5EF4-FFF2-40B4-BE49-F238E27FC236}">
                <a16:creationId xmlns:a16="http://schemas.microsoft.com/office/drawing/2014/main" id="{2208FBDF-770C-954C-AE94-DDE57B3B7A88}"/>
              </a:ext>
            </a:extLst>
          </p:cNvPr>
          <p:cNvPicPr>
            <a:picLocks noGrp="1" noChangeAspect="1"/>
          </p:cNvPicPr>
          <p:nvPr>
            <p:ph idx="1"/>
          </p:nvPr>
        </p:nvPicPr>
        <p:blipFill>
          <a:blip r:embed="rId3"/>
          <a:stretch>
            <a:fillRect/>
          </a:stretch>
        </p:blipFill>
        <p:spPr>
          <a:xfrm>
            <a:off x="838200" y="1353958"/>
            <a:ext cx="7424928" cy="5034846"/>
          </a:xfrm>
        </p:spPr>
      </p:pic>
      <p:sp>
        <p:nvSpPr>
          <p:cNvPr id="3" name="TextBox 2">
            <a:extLst>
              <a:ext uri="{FF2B5EF4-FFF2-40B4-BE49-F238E27FC236}">
                <a16:creationId xmlns:a16="http://schemas.microsoft.com/office/drawing/2014/main" id="{CE642812-2AA3-8A4F-AE82-BD7DD9621F09}"/>
              </a:ext>
            </a:extLst>
          </p:cNvPr>
          <p:cNvSpPr txBox="1"/>
          <p:nvPr/>
        </p:nvSpPr>
        <p:spPr>
          <a:xfrm>
            <a:off x="603738" y="6488668"/>
            <a:ext cx="4286045" cy="369332"/>
          </a:xfrm>
          <a:prstGeom prst="rect">
            <a:avLst/>
          </a:prstGeom>
          <a:noFill/>
        </p:spPr>
        <p:txBody>
          <a:bodyPr wrap="none" rtlCol="0">
            <a:spAutoFit/>
          </a:bodyPr>
          <a:lstStyle/>
          <a:p>
            <a:r>
              <a:rPr lang="en-US" dirty="0"/>
              <a:t>Source: https://</a:t>
            </a:r>
            <a:r>
              <a:rPr lang="en-US" dirty="0" err="1"/>
              <a:t>arxiv.org</a:t>
            </a:r>
            <a:r>
              <a:rPr lang="en-US" dirty="0"/>
              <a:t>/pdf/2310.01728v2</a:t>
            </a:r>
          </a:p>
        </p:txBody>
      </p:sp>
      <p:sp>
        <p:nvSpPr>
          <p:cNvPr id="4" name="TextBox 3">
            <a:extLst>
              <a:ext uri="{FF2B5EF4-FFF2-40B4-BE49-F238E27FC236}">
                <a16:creationId xmlns:a16="http://schemas.microsoft.com/office/drawing/2014/main" id="{55BADAF9-0378-F941-8B0A-06CACFA89BA4}"/>
              </a:ext>
            </a:extLst>
          </p:cNvPr>
          <p:cNvSpPr txBox="1"/>
          <p:nvPr/>
        </p:nvSpPr>
        <p:spPr>
          <a:xfrm>
            <a:off x="8763000" y="1866900"/>
            <a:ext cx="2590800" cy="2585323"/>
          </a:xfrm>
          <a:prstGeom prst="rect">
            <a:avLst/>
          </a:prstGeom>
          <a:noFill/>
        </p:spPr>
        <p:txBody>
          <a:bodyPr wrap="square" rtlCol="0">
            <a:spAutoFit/>
          </a:bodyPr>
          <a:lstStyle/>
          <a:p>
            <a:r>
              <a:rPr lang="en-HK" sz="2400" dirty="0"/>
              <a:t>Prompt example. </a:t>
            </a:r>
            <a:r>
              <a:rPr lang="en-HK" sz="2400" b="1" dirty="0">
                <a:solidFill>
                  <a:schemeClr val="accent1"/>
                </a:solidFill>
              </a:rPr>
              <a:t>&lt;&gt;</a:t>
            </a:r>
            <a:r>
              <a:rPr lang="en-HK" sz="2400" dirty="0">
                <a:solidFill>
                  <a:schemeClr val="accent1"/>
                </a:solidFill>
              </a:rPr>
              <a:t> </a:t>
            </a:r>
            <a:r>
              <a:rPr lang="en-HK" sz="2400" dirty="0"/>
              <a:t>and </a:t>
            </a:r>
            <a:r>
              <a:rPr lang="en-HK" sz="2400" b="1" dirty="0">
                <a:solidFill>
                  <a:schemeClr val="accent2"/>
                </a:solidFill>
              </a:rPr>
              <a:t>&lt;&gt;</a:t>
            </a:r>
            <a:r>
              <a:rPr lang="en-HK" sz="2400" dirty="0"/>
              <a:t> are task-specific configurations and calculated input statistics.</a:t>
            </a:r>
            <a:endParaRPr lang="en-US" sz="2400" dirty="0"/>
          </a:p>
          <a:p>
            <a:endParaRPr lang="en-US" dirty="0"/>
          </a:p>
        </p:txBody>
      </p:sp>
    </p:spTree>
    <p:extLst>
      <p:ext uri="{BB962C8B-B14F-4D97-AF65-F5344CB8AC3E}">
        <p14:creationId xmlns:p14="http://schemas.microsoft.com/office/powerpoint/2010/main" val="12762594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49975-CFAD-F445-BA05-AD21E6A0E119}"/>
              </a:ext>
            </a:extLst>
          </p:cNvPr>
          <p:cNvSpPr>
            <a:spLocks noGrp="1"/>
          </p:cNvSpPr>
          <p:nvPr>
            <p:ph type="title"/>
          </p:nvPr>
        </p:nvSpPr>
        <p:spPr>
          <a:xfrm>
            <a:off x="838200" y="365125"/>
            <a:ext cx="10515600" cy="755527"/>
          </a:xfrm>
        </p:spPr>
        <p:txBody>
          <a:bodyPr>
            <a:normAutofit/>
          </a:bodyPr>
          <a:lstStyle/>
          <a:p>
            <a:r>
              <a:rPr lang="en-US" sz="3200" b="1" dirty="0">
                <a:latin typeface="+mn-lt"/>
              </a:rPr>
              <a:t>Time Series Foundation Model in a Built-environment</a:t>
            </a:r>
          </a:p>
        </p:txBody>
      </p:sp>
      <p:pic>
        <p:nvPicPr>
          <p:cNvPr id="4" name="Content Placeholder 3">
            <a:extLst>
              <a:ext uri="{FF2B5EF4-FFF2-40B4-BE49-F238E27FC236}">
                <a16:creationId xmlns:a16="http://schemas.microsoft.com/office/drawing/2014/main" id="{30C123EA-31C1-2446-811A-17F3B3787469}"/>
              </a:ext>
            </a:extLst>
          </p:cNvPr>
          <p:cNvPicPr>
            <a:picLocks noGrp="1" noChangeAspect="1"/>
          </p:cNvPicPr>
          <p:nvPr>
            <p:ph idx="1"/>
          </p:nvPr>
        </p:nvPicPr>
        <p:blipFill>
          <a:blip r:embed="rId3"/>
          <a:stretch>
            <a:fillRect/>
          </a:stretch>
        </p:blipFill>
        <p:spPr>
          <a:xfrm>
            <a:off x="991212" y="1270916"/>
            <a:ext cx="9756973" cy="4602346"/>
          </a:xfrm>
          <a:prstGeom prst="rect">
            <a:avLst/>
          </a:prstGeom>
        </p:spPr>
      </p:pic>
    </p:spTree>
    <p:extLst>
      <p:ext uri="{BB962C8B-B14F-4D97-AF65-F5344CB8AC3E}">
        <p14:creationId xmlns:p14="http://schemas.microsoft.com/office/powerpoint/2010/main" val="23298086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B8B97E14-FDAE-234B-B41D-E922BAEBADA1}"/>
              </a:ext>
            </a:extLst>
          </p:cNvPr>
          <p:cNvSpPr>
            <a:spLocks noGrp="1"/>
          </p:cNvSpPr>
          <p:nvPr>
            <p:ph type="title"/>
          </p:nvPr>
        </p:nvSpPr>
        <p:spPr>
          <a:xfrm>
            <a:off x="838200" y="365126"/>
            <a:ext cx="10515600" cy="424584"/>
          </a:xfrm>
        </p:spPr>
        <p:txBody>
          <a:bodyPr>
            <a:noAutofit/>
          </a:bodyPr>
          <a:lstStyle/>
          <a:p>
            <a:r>
              <a:rPr lang="en-US" sz="3200" b="1" dirty="0">
                <a:latin typeface="+mn-lt"/>
              </a:rPr>
              <a:t>IBM TTM output</a:t>
            </a:r>
          </a:p>
        </p:txBody>
      </p:sp>
      <p:pic>
        <p:nvPicPr>
          <p:cNvPr id="5" name="Content Placeholder 4" descr="A graph of a graph&#10;&#10;Description automatically generated with medium confidence">
            <a:extLst>
              <a:ext uri="{FF2B5EF4-FFF2-40B4-BE49-F238E27FC236}">
                <a16:creationId xmlns:a16="http://schemas.microsoft.com/office/drawing/2014/main" id="{7401C10C-7409-1444-B72B-474CF3473986}"/>
              </a:ext>
            </a:extLst>
          </p:cNvPr>
          <p:cNvPicPr>
            <a:picLocks noGrp="1" noChangeAspect="1"/>
          </p:cNvPicPr>
          <p:nvPr>
            <p:ph idx="4294967295"/>
          </p:nvPr>
        </p:nvPicPr>
        <p:blipFill>
          <a:blip r:embed="rId2"/>
          <a:stretch>
            <a:fillRect/>
          </a:stretch>
        </p:blipFill>
        <p:spPr>
          <a:xfrm>
            <a:off x="699655" y="1215593"/>
            <a:ext cx="4870554" cy="4970978"/>
          </a:xfrm>
          <a:ln>
            <a:solidFill>
              <a:schemeClr val="tx1"/>
            </a:solidFill>
          </a:ln>
        </p:spPr>
      </p:pic>
      <p:pic>
        <p:nvPicPr>
          <p:cNvPr id="7" name="Picture 6" descr="A graph of a graph&#10;&#10;Description automatically generated with medium confidence">
            <a:extLst>
              <a:ext uri="{FF2B5EF4-FFF2-40B4-BE49-F238E27FC236}">
                <a16:creationId xmlns:a16="http://schemas.microsoft.com/office/drawing/2014/main" id="{47599181-1220-8040-8819-E245E93C28C9}"/>
              </a:ext>
            </a:extLst>
          </p:cNvPr>
          <p:cNvPicPr>
            <a:picLocks noChangeAspect="1"/>
          </p:cNvPicPr>
          <p:nvPr/>
        </p:nvPicPr>
        <p:blipFill>
          <a:blip r:embed="rId3"/>
          <a:stretch>
            <a:fillRect/>
          </a:stretch>
        </p:blipFill>
        <p:spPr>
          <a:xfrm>
            <a:off x="6686460" y="1215593"/>
            <a:ext cx="4937503" cy="4920766"/>
          </a:xfrm>
          <a:prstGeom prst="rect">
            <a:avLst/>
          </a:prstGeom>
          <a:ln>
            <a:solidFill>
              <a:schemeClr val="tx1"/>
            </a:solidFill>
          </a:ln>
        </p:spPr>
      </p:pic>
    </p:spTree>
    <p:extLst>
      <p:ext uri="{BB962C8B-B14F-4D97-AF65-F5344CB8AC3E}">
        <p14:creationId xmlns:p14="http://schemas.microsoft.com/office/powerpoint/2010/main" val="1626766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43C29-B4BC-F349-A914-FE664E3417C6}"/>
              </a:ext>
            </a:extLst>
          </p:cNvPr>
          <p:cNvSpPr>
            <a:spLocks noGrp="1"/>
          </p:cNvSpPr>
          <p:nvPr>
            <p:ph type="title"/>
          </p:nvPr>
        </p:nvSpPr>
        <p:spPr/>
        <p:txBody>
          <a:bodyPr>
            <a:normAutofit/>
          </a:bodyPr>
          <a:lstStyle/>
          <a:p>
            <a:r>
              <a:rPr lang="en-US" sz="3600" b="1" dirty="0">
                <a:latin typeface="+mn-lt"/>
              </a:rPr>
              <a:t>Remark</a:t>
            </a:r>
          </a:p>
        </p:txBody>
      </p:sp>
      <p:sp>
        <p:nvSpPr>
          <p:cNvPr id="3" name="Content Placeholder 2">
            <a:extLst>
              <a:ext uri="{FF2B5EF4-FFF2-40B4-BE49-F238E27FC236}">
                <a16:creationId xmlns:a16="http://schemas.microsoft.com/office/drawing/2014/main" id="{195C4FA3-440A-2945-BF33-D5EC183985BD}"/>
              </a:ext>
            </a:extLst>
          </p:cNvPr>
          <p:cNvSpPr>
            <a:spLocks noGrp="1"/>
          </p:cNvSpPr>
          <p:nvPr>
            <p:ph idx="1"/>
          </p:nvPr>
        </p:nvSpPr>
        <p:spPr/>
        <p:txBody>
          <a:bodyPr>
            <a:normAutofit/>
          </a:bodyPr>
          <a:lstStyle/>
          <a:p>
            <a:pPr>
              <a:lnSpc>
                <a:spcPct val="110000"/>
              </a:lnSpc>
            </a:pPr>
            <a:r>
              <a:rPr lang="en-HK" b="0" i="0" dirty="0">
                <a:effectLst/>
              </a:rPr>
              <a:t>Foundation models have increased interest in it.</a:t>
            </a:r>
          </a:p>
          <a:p>
            <a:pPr algn="l">
              <a:lnSpc>
                <a:spcPct val="110000"/>
              </a:lnSpc>
              <a:buFont typeface="Arial" panose="020B0604020202020204" pitchFamily="34" charset="0"/>
              <a:buChar char="•"/>
            </a:pPr>
            <a:r>
              <a:rPr lang="en-HK" b="0" i="0" dirty="0">
                <a:effectLst/>
              </a:rPr>
              <a:t>They can be applied to any time series case with great accuracy and little effort.</a:t>
            </a:r>
          </a:p>
          <a:p>
            <a:pPr algn="l">
              <a:lnSpc>
                <a:spcPct val="110000"/>
              </a:lnSpc>
              <a:buFont typeface="Arial" panose="020B0604020202020204" pitchFamily="34" charset="0"/>
              <a:buChar char="•"/>
            </a:pPr>
            <a:r>
              <a:rPr lang="en-HK" b="0" i="0" dirty="0">
                <a:effectLst/>
              </a:rPr>
              <a:t>Time-series forecasting will become more automated in the future</a:t>
            </a:r>
            <a:endParaRPr lang="en-US" dirty="0"/>
          </a:p>
        </p:txBody>
      </p:sp>
    </p:spTree>
    <p:extLst>
      <p:ext uri="{BB962C8B-B14F-4D97-AF65-F5344CB8AC3E}">
        <p14:creationId xmlns:p14="http://schemas.microsoft.com/office/powerpoint/2010/main" val="18235040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ED841-CC74-3C46-AF02-111551D4FBE6}"/>
              </a:ext>
            </a:extLst>
          </p:cNvPr>
          <p:cNvSpPr>
            <a:spLocks noGrp="1"/>
          </p:cNvSpPr>
          <p:nvPr>
            <p:ph type="title"/>
          </p:nvPr>
        </p:nvSpPr>
        <p:spPr/>
        <p:txBody>
          <a:bodyPr>
            <a:normAutofit/>
          </a:bodyPr>
          <a:lstStyle/>
          <a:p>
            <a:r>
              <a:rPr lang="en-US" sz="3600" b="1" dirty="0">
                <a:latin typeface="+mn-lt"/>
              </a:rPr>
              <a:t>What is Time Series Data?</a:t>
            </a:r>
          </a:p>
        </p:txBody>
      </p:sp>
      <p:sp>
        <p:nvSpPr>
          <p:cNvPr id="3" name="Content Placeholder 2">
            <a:extLst>
              <a:ext uri="{FF2B5EF4-FFF2-40B4-BE49-F238E27FC236}">
                <a16:creationId xmlns:a16="http://schemas.microsoft.com/office/drawing/2014/main" id="{4EBE502F-84B5-2444-BC8E-470D1F80F17D}"/>
              </a:ext>
            </a:extLst>
          </p:cNvPr>
          <p:cNvSpPr>
            <a:spLocks noGrp="1"/>
          </p:cNvSpPr>
          <p:nvPr>
            <p:ph idx="1"/>
          </p:nvPr>
        </p:nvSpPr>
        <p:spPr>
          <a:xfrm>
            <a:off x="838200" y="1825625"/>
            <a:ext cx="4015154" cy="4351338"/>
          </a:xfrm>
        </p:spPr>
        <p:txBody>
          <a:bodyPr/>
          <a:lstStyle/>
          <a:p>
            <a:pPr>
              <a:lnSpc>
                <a:spcPct val="110000"/>
              </a:lnSpc>
            </a:pPr>
            <a:r>
              <a:rPr lang="en-HK" b="0" i="0" dirty="0">
                <a:effectLst/>
              </a:rPr>
              <a:t>Time series is a sequence of data points collected or recorded at successive points in time, typically at uniform intervals</a:t>
            </a:r>
            <a:endParaRPr lang="en-US" dirty="0"/>
          </a:p>
        </p:txBody>
      </p:sp>
      <p:pic>
        <p:nvPicPr>
          <p:cNvPr id="11266" name="Picture 2" descr="An analyst looks at screens displaying population demographic and statistics data to determine the change in population over time.">
            <a:extLst>
              <a:ext uri="{FF2B5EF4-FFF2-40B4-BE49-F238E27FC236}">
                <a16:creationId xmlns:a16="http://schemas.microsoft.com/office/drawing/2014/main" id="{2A728E34-7C5C-4547-A4EE-9AB891A61A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79825" y="1825625"/>
            <a:ext cx="6781988" cy="381586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1359607-25D8-D54C-AE5C-50BFE1E73E18}"/>
              </a:ext>
            </a:extLst>
          </p:cNvPr>
          <p:cNvSpPr txBox="1"/>
          <p:nvPr/>
        </p:nvSpPr>
        <p:spPr>
          <a:xfrm>
            <a:off x="650631" y="6119446"/>
            <a:ext cx="6140079" cy="369332"/>
          </a:xfrm>
          <a:prstGeom prst="rect">
            <a:avLst/>
          </a:prstGeom>
          <a:noFill/>
        </p:spPr>
        <p:txBody>
          <a:bodyPr wrap="none" rtlCol="0">
            <a:spAutoFit/>
          </a:bodyPr>
          <a:lstStyle/>
          <a:p>
            <a:r>
              <a:rPr lang="en-US" dirty="0"/>
              <a:t>Source: </a:t>
            </a:r>
            <a:r>
              <a:rPr lang="en-HK" sz="1800" dirty="0">
                <a:effectLst/>
                <a:latin typeface="Calibri" panose="020F0502020204030204" pitchFamily="34" charset="0"/>
              </a:rPr>
              <a:t>https://</a:t>
            </a:r>
            <a:r>
              <a:rPr lang="en-HK" sz="1800" dirty="0" err="1">
                <a:effectLst/>
                <a:latin typeface="Calibri" panose="020F0502020204030204" pitchFamily="34" charset="0"/>
              </a:rPr>
              <a:t>www.investopedia.com</a:t>
            </a:r>
            <a:r>
              <a:rPr lang="en-HK" sz="1800" dirty="0">
                <a:effectLst/>
                <a:latin typeface="Calibri" panose="020F0502020204030204" pitchFamily="34" charset="0"/>
              </a:rPr>
              <a:t>/terms/t/4meseries.asp </a:t>
            </a:r>
            <a:endParaRPr lang="en-HK" dirty="0">
              <a:effectLst/>
            </a:endParaRPr>
          </a:p>
        </p:txBody>
      </p:sp>
    </p:spTree>
    <p:extLst>
      <p:ext uri="{BB962C8B-B14F-4D97-AF65-F5344CB8AC3E}">
        <p14:creationId xmlns:p14="http://schemas.microsoft.com/office/powerpoint/2010/main" val="21397104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858A7-405C-2D4A-BEEA-A8D2930CFF30}"/>
              </a:ext>
            </a:extLst>
          </p:cNvPr>
          <p:cNvSpPr>
            <a:spLocks noGrp="1"/>
          </p:cNvSpPr>
          <p:nvPr>
            <p:ph type="title"/>
          </p:nvPr>
        </p:nvSpPr>
        <p:spPr>
          <a:xfrm>
            <a:off x="838200" y="2103437"/>
            <a:ext cx="10515600" cy="1325563"/>
          </a:xfrm>
        </p:spPr>
        <p:txBody>
          <a:bodyPr/>
          <a:lstStyle/>
          <a:p>
            <a:pPr algn="ctr"/>
            <a:r>
              <a:rPr lang="en-US" b="1" dirty="0">
                <a:latin typeface="+mn-lt"/>
              </a:rPr>
              <a:t>Thank You</a:t>
            </a:r>
          </a:p>
        </p:txBody>
      </p:sp>
    </p:spTree>
    <p:extLst>
      <p:ext uri="{BB962C8B-B14F-4D97-AF65-F5344CB8AC3E}">
        <p14:creationId xmlns:p14="http://schemas.microsoft.com/office/powerpoint/2010/main" val="2191660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FF3CB-CDCE-B748-B3D8-179E2D508433}"/>
              </a:ext>
            </a:extLst>
          </p:cNvPr>
          <p:cNvSpPr>
            <a:spLocks noGrp="1"/>
          </p:cNvSpPr>
          <p:nvPr>
            <p:ph type="title"/>
          </p:nvPr>
        </p:nvSpPr>
        <p:spPr>
          <a:xfrm>
            <a:off x="838200" y="365125"/>
            <a:ext cx="10515600" cy="933323"/>
          </a:xfrm>
        </p:spPr>
        <p:txBody>
          <a:bodyPr>
            <a:normAutofit/>
          </a:bodyPr>
          <a:lstStyle/>
          <a:p>
            <a:r>
              <a:rPr lang="en-US" sz="3600" b="1" dirty="0">
                <a:latin typeface="+mn-lt"/>
              </a:rPr>
              <a:t>Time Series Forecasting</a:t>
            </a:r>
          </a:p>
        </p:txBody>
      </p:sp>
      <p:sp>
        <p:nvSpPr>
          <p:cNvPr id="3" name="Content Placeholder 2">
            <a:extLst>
              <a:ext uri="{FF2B5EF4-FFF2-40B4-BE49-F238E27FC236}">
                <a16:creationId xmlns:a16="http://schemas.microsoft.com/office/drawing/2014/main" id="{935BD3D6-F6E7-FE42-AE4D-D2001C676B72}"/>
              </a:ext>
            </a:extLst>
          </p:cNvPr>
          <p:cNvSpPr>
            <a:spLocks noGrp="1"/>
          </p:cNvSpPr>
          <p:nvPr>
            <p:ph idx="1"/>
          </p:nvPr>
        </p:nvSpPr>
        <p:spPr>
          <a:xfrm>
            <a:off x="838200" y="1298448"/>
            <a:ext cx="10750062" cy="4878515"/>
          </a:xfrm>
        </p:spPr>
        <p:txBody>
          <a:bodyPr>
            <a:normAutofit/>
          </a:bodyPr>
          <a:lstStyle/>
          <a:p>
            <a:pPr>
              <a:lnSpc>
                <a:spcPct val="120000"/>
              </a:lnSpc>
              <a:spcBef>
                <a:spcPts val="600"/>
              </a:spcBef>
            </a:pPr>
            <a:r>
              <a:rPr lang="en-HK" dirty="0">
                <a:solidFill>
                  <a:srgbClr val="303B36"/>
                </a:solidFill>
              </a:rPr>
              <a:t>P</a:t>
            </a:r>
            <a:r>
              <a:rPr lang="en-HK" b="0" i="0" dirty="0">
                <a:solidFill>
                  <a:srgbClr val="303B36"/>
                </a:solidFill>
                <a:effectLst/>
              </a:rPr>
              <a:t>redicting the future based on historical patterns. </a:t>
            </a:r>
          </a:p>
          <a:p>
            <a:pPr lvl="1">
              <a:lnSpc>
                <a:spcPct val="120000"/>
              </a:lnSpc>
              <a:spcBef>
                <a:spcPts val="600"/>
              </a:spcBef>
            </a:pPr>
            <a:r>
              <a:rPr lang="en-HK" dirty="0">
                <a:solidFill>
                  <a:srgbClr val="303B36"/>
                </a:solidFill>
              </a:rPr>
              <a:t>sales prediction </a:t>
            </a:r>
            <a:r>
              <a:rPr lang="en-HK" b="0" i="0" dirty="0">
                <a:solidFill>
                  <a:srgbClr val="303B36"/>
                </a:solidFill>
                <a:effectLst/>
              </a:rPr>
              <a:t> </a:t>
            </a:r>
          </a:p>
          <a:p>
            <a:pPr lvl="1">
              <a:lnSpc>
                <a:spcPct val="120000"/>
              </a:lnSpc>
              <a:spcBef>
                <a:spcPts val="600"/>
              </a:spcBef>
            </a:pPr>
            <a:r>
              <a:rPr lang="en-HK" b="0" i="0" dirty="0">
                <a:solidFill>
                  <a:srgbClr val="303B36"/>
                </a:solidFill>
                <a:effectLst/>
              </a:rPr>
              <a:t>revenue estimates</a:t>
            </a:r>
          </a:p>
          <a:p>
            <a:pPr lvl="1">
              <a:lnSpc>
                <a:spcPct val="120000"/>
              </a:lnSpc>
              <a:spcBef>
                <a:spcPts val="600"/>
              </a:spcBef>
            </a:pPr>
            <a:r>
              <a:rPr lang="en-HK" b="0" i="0" dirty="0">
                <a:solidFill>
                  <a:srgbClr val="303B36"/>
                </a:solidFill>
                <a:effectLst/>
              </a:rPr>
              <a:t>public transport load</a:t>
            </a:r>
            <a:r>
              <a:rPr lang="en-HK" dirty="0">
                <a:solidFill>
                  <a:srgbClr val="303B36"/>
                </a:solidFill>
              </a:rPr>
              <a:t> prediction</a:t>
            </a:r>
            <a:endParaRPr lang="en-HK" b="0" i="0" dirty="0">
              <a:solidFill>
                <a:srgbClr val="303B36"/>
              </a:solidFill>
              <a:effectLst/>
            </a:endParaRPr>
          </a:p>
          <a:p>
            <a:pPr lvl="1">
              <a:lnSpc>
                <a:spcPct val="120000"/>
              </a:lnSpc>
              <a:spcBef>
                <a:spcPts val="600"/>
              </a:spcBef>
            </a:pPr>
            <a:r>
              <a:rPr lang="en-HK" b="0" i="0" dirty="0">
                <a:solidFill>
                  <a:srgbClr val="303B36"/>
                </a:solidFill>
                <a:effectLst/>
              </a:rPr>
              <a:t>energy usage forecasting</a:t>
            </a:r>
          </a:p>
          <a:p>
            <a:pPr lvl="1">
              <a:lnSpc>
                <a:spcPct val="120000"/>
              </a:lnSpc>
              <a:spcBef>
                <a:spcPts val="600"/>
              </a:spcBef>
            </a:pPr>
            <a:r>
              <a:rPr lang="en-HK" b="0" i="0" dirty="0">
                <a:solidFill>
                  <a:srgbClr val="303B36"/>
                </a:solidFill>
                <a:effectLst/>
              </a:rPr>
              <a:t>demand forecasting</a:t>
            </a:r>
          </a:p>
          <a:p>
            <a:pPr lvl="1">
              <a:lnSpc>
                <a:spcPct val="120000"/>
              </a:lnSpc>
              <a:spcBef>
                <a:spcPts val="600"/>
              </a:spcBef>
            </a:pPr>
            <a:r>
              <a:rPr lang="en-HK" b="0" i="0" dirty="0">
                <a:solidFill>
                  <a:srgbClr val="303B36"/>
                </a:solidFill>
                <a:effectLst/>
              </a:rPr>
              <a:t>etc. </a:t>
            </a:r>
          </a:p>
          <a:p>
            <a:pPr>
              <a:lnSpc>
                <a:spcPct val="120000"/>
              </a:lnSpc>
              <a:spcBef>
                <a:spcPts val="600"/>
              </a:spcBef>
            </a:pPr>
            <a:r>
              <a:rPr lang="en-HK" b="0" i="0" dirty="0">
                <a:solidFill>
                  <a:srgbClr val="374151"/>
                </a:solidFill>
                <a:effectLst/>
              </a:rPr>
              <a:t>Accurate forecasts are vital for informed decisions, boosting operational efficiency and profitability.</a:t>
            </a:r>
            <a:endParaRPr lang="en-US" dirty="0"/>
          </a:p>
        </p:txBody>
      </p:sp>
    </p:spTree>
    <p:extLst>
      <p:ext uri="{BB962C8B-B14F-4D97-AF65-F5344CB8AC3E}">
        <p14:creationId xmlns:p14="http://schemas.microsoft.com/office/powerpoint/2010/main" val="2813509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9BB89-8733-A74B-ABD2-2AA3023AD551}"/>
              </a:ext>
            </a:extLst>
          </p:cNvPr>
          <p:cNvSpPr>
            <a:spLocks noGrp="1"/>
          </p:cNvSpPr>
          <p:nvPr>
            <p:ph type="title"/>
          </p:nvPr>
        </p:nvSpPr>
        <p:spPr>
          <a:xfrm>
            <a:off x="838200" y="365125"/>
            <a:ext cx="10515600" cy="707537"/>
          </a:xfrm>
        </p:spPr>
        <p:txBody>
          <a:bodyPr>
            <a:normAutofit/>
          </a:bodyPr>
          <a:lstStyle/>
          <a:p>
            <a:r>
              <a:rPr lang="en-US" sz="3600" b="1" dirty="0">
                <a:latin typeface="+mn-lt"/>
              </a:rPr>
              <a:t>Time Series Forecasting</a:t>
            </a:r>
          </a:p>
        </p:txBody>
      </p:sp>
      <p:sp>
        <p:nvSpPr>
          <p:cNvPr id="3" name="Content Placeholder 2">
            <a:extLst>
              <a:ext uri="{FF2B5EF4-FFF2-40B4-BE49-F238E27FC236}">
                <a16:creationId xmlns:a16="http://schemas.microsoft.com/office/drawing/2014/main" id="{9671650C-762B-9444-A30E-1E9B0EE17D90}"/>
              </a:ext>
            </a:extLst>
          </p:cNvPr>
          <p:cNvSpPr>
            <a:spLocks noGrp="1"/>
          </p:cNvSpPr>
          <p:nvPr>
            <p:ph idx="1"/>
          </p:nvPr>
        </p:nvSpPr>
        <p:spPr>
          <a:xfrm>
            <a:off x="838199" y="1441938"/>
            <a:ext cx="4085493" cy="4642339"/>
          </a:xfrm>
        </p:spPr>
        <p:txBody>
          <a:bodyPr>
            <a:normAutofit/>
          </a:bodyPr>
          <a:lstStyle/>
          <a:p>
            <a:pPr>
              <a:lnSpc>
                <a:spcPct val="120000"/>
              </a:lnSpc>
              <a:spcBef>
                <a:spcPts val="600"/>
              </a:spcBef>
            </a:pPr>
            <a:r>
              <a:rPr lang="en-HK" sz="2400" b="1" i="0" dirty="0">
                <a:solidFill>
                  <a:srgbClr val="374151"/>
                </a:solidFill>
                <a:effectLst/>
                <a:latin typeface="Calibri" panose="020F0502020204030204" pitchFamily="34" charset="0"/>
                <a:cs typeface="Calibri" panose="020F0502020204030204" pitchFamily="34" charset="0"/>
              </a:rPr>
              <a:t>Univariate time series forecasting</a:t>
            </a:r>
            <a:r>
              <a:rPr lang="en-HK" sz="2400" b="0" i="0" dirty="0">
                <a:solidFill>
                  <a:srgbClr val="374151"/>
                </a:solidFill>
                <a:effectLst/>
                <a:latin typeface="Calibri" panose="020F0502020204030204" pitchFamily="34" charset="0"/>
                <a:cs typeface="Calibri" panose="020F0502020204030204" pitchFamily="34" charset="0"/>
              </a:rPr>
              <a:t>:</a:t>
            </a:r>
          </a:p>
          <a:p>
            <a:pPr marL="742950" lvl="1" indent="-285750">
              <a:lnSpc>
                <a:spcPct val="120000"/>
              </a:lnSpc>
              <a:spcBef>
                <a:spcPts val="600"/>
              </a:spcBef>
            </a:pPr>
            <a:r>
              <a:rPr lang="en-HK" sz="1800" b="0" i="0" dirty="0">
                <a:solidFill>
                  <a:srgbClr val="374151"/>
                </a:solidFill>
                <a:effectLst/>
                <a:latin typeface="Calibri" panose="020F0502020204030204" pitchFamily="34" charset="0"/>
                <a:cs typeface="Calibri" panose="020F0502020204030204" pitchFamily="34" charset="0"/>
              </a:rPr>
              <a:t>Uses past values of the target variable to make predictions.</a:t>
            </a:r>
          </a:p>
          <a:p>
            <a:pPr>
              <a:lnSpc>
                <a:spcPct val="120000"/>
              </a:lnSpc>
              <a:spcBef>
                <a:spcPts val="600"/>
              </a:spcBef>
            </a:pPr>
            <a:r>
              <a:rPr lang="en-HK" sz="2400" b="1" i="0" dirty="0">
                <a:solidFill>
                  <a:srgbClr val="374151"/>
                </a:solidFill>
                <a:effectLst/>
                <a:latin typeface="Calibri" panose="020F0502020204030204" pitchFamily="34" charset="0"/>
                <a:cs typeface="Calibri" panose="020F0502020204030204" pitchFamily="34" charset="0"/>
              </a:rPr>
              <a:t>Multivariate time series forecasting</a:t>
            </a:r>
            <a:r>
              <a:rPr lang="en-HK" sz="2400" b="0" i="0" dirty="0">
                <a:solidFill>
                  <a:srgbClr val="374151"/>
                </a:solidFill>
                <a:effectLst/>
                <a:latin typeface="Calibri" panose="020F0502020204030204" pitchFamily="34" charset="0"/>
                <a:cs typeface="Calibri" panose="020F0502020204030204" pitchFamily="34" charset="0"/>
              </a:rPr>
              <a:t>:</a:t>
            </a:r>
          </a:p>
          <a:p>
            <a:pPr marL="742950" lvl="1" indent="-285750">
              <a:lnSpc>
                <a:spcPct val="120000"/>
              </a:lnSpc>
              <a:spcBef>
                <a:spcPts val="600"/>
              </a:spcBef>
            </a:pPr>
            <a:r>
              <a:rPr lang="en-HK" sz="1800" b="0" i="0" dirty="0">
                <a:solidFill>
                  <a:srgbClr val="374151"/>
                </a:solidFill>
                <a:effectLst/>
                <a:latin typeface="Calibri" panose="020F0502020204030204" pitchFamily="34" charset="0"/>
                <a:cs typeface="Calibri" panose="020F0502020204030204" pitchFamily="34" charset="0"/>
              </a:rPr>
              <a:t>Predicts future values of one or more variables.</a:t>
            </a:r>
          </a:p>
          <a:p>
            <a:pPr marL="742950" lvl="1" indent="-285750">
              <a:lnSpc>
                <a:spcPct val="120000"/>
              </a:lnSpc>
              <a:spcBef>
                <a:spcPts val="600"/>
              </a:spcBef>
            </a:pPr>
            <a:r>
              <a:rPr lang="en-HK" sz="1800" b="0" i="0" dirty="0" err="1">
                <a:solidFill>
                  <a:srgbClr val="374151"/>
                </a:solidFill>
                <a:effectLst/>
                <a:latin typeface="Calibri" panose="020F0502020204030204" pitchFamily="34" charset="0"/>
                <a:cs typeface="Calibri" panose="020F0502020204030204" pitchFamily="34" charset="0"/>
              </a:rPr>
              <a:t>Analyzes</a:t>
            </a:r>
            <a:r>
              <a:rPr lang="en-HK" sz="1800" b="0" i="0" dirty="0">
                <a:solidFill>
                  <a:srgbClr val="374151"/>
                </a:solidFill>
                <a:effectLst/>
                <a:latin typeface="Calibri" panose="020F0502020204030204" pitchFamily="34" charset="0"/>
                <a:cs typeface="Calibri" panose="020F0502020204030204" pitchFamily="34" charset="0"/>
              </a:rPr>
              <a:t> historical data that includes multiple related variables over time</a:t>
            </a:r>
          </a:p>
          <a:p>
            <a:pPr lvl="2">
              <a:lnSpc>
                <a:spcPct val="110000"/>
              </a:lnSpc>
            </a:pPr>
            <a:endParaRPr lang="en-US" sz="2400" dirty="0"/>
          </a:p>
          <a:p>
            <a:endParaRPr lang="en-US" dirty="0"/>
          </a:p>
        </p:txBody>
      </p:sp>
      <p:sp>
        <p:nvSpPr>
          <p:cNvPr id="4" name="TextBox 3">
            <a:extLst>
              <a:ext uri="{FF2B5EF4-FFF2-40B4-BE49-F238E27FC236}">
                <a16:creationId xmlns:a16="http://schemas.microsoft.com/office/drawing/2014/main" id="{3100B642-5B0C-1F4B-8339-F6DB11E7366A}"/>
              </a:ext>
            </a:extLst>
          </p:cNvPr>
          <p:cNvSpPr txBox="1"/>
          <p:nvPr/>
        </p:nvSpPr>
        <p:spPr>
          <a:xfrm>
            <a:off x="9417050" y="5085740"/>
            <a:ext cx="184731" cy="369332"/>
          </a:xfrm>
          <a:prstGeom prst="rect">
            <a:avLst/>
          </a:prstGeom>
          <a:noFill/>
        </p:spPr>
        <p:txBody>
          <a:bodyPr wrap="none" rtlCol="0">
            <a:spAutoFit/>
          </a:bodyPr>
          <a:lstStyle/>
          <a:p>
            <a:endParaRPr lang="en-US" dirty="0"/>
          </a:p>
        </p:txBody>
      </p:sp>
      <p:pic>
        <p:nvPicPr>
          <p:cNvPr id="7174" name="Picture 6" descr="Univariate and Multivariate Time Series">
            <a:extLst>
              <a:ext uri="{FF2B5EF4-FFF2-40B4-BE49-F238E27FC236}">
                <a16:creationId xmlns:a16="http://schemas.microsoft.com/office/drawing/2014/main" id="{F5FEDD4F-1779-6D4C-818B-CCAAF47808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2065" y="2159130"/>
            <a:ext cx="6481735" cy="320795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FF7BBA1-F924-834D-802B-1476DCC5C183}"/>
              </a:ext>
            </a:extLst>
          </p:cNvPr>
          <p:cNvSpPr txBox="1"/>
          <p:nvPr/>
        </p:nvSpPr>
        <p:spPr>
          <a:xfrm>
            <a:off x="6096000" y="5976279"/>
            <a:ext cx="4738798" cy="261610"/>
          </a:xfrm>
          <a:prstGeom prst="rect">
            <a:avLst/>
          </a:prstGeom>
          <a:noFill/>
        </p:spPr>
        <p:txBody>
          <a:bodyPr wrap="none" rtlCol="0">
            <a:spAutoFit/>
          </a:bodyPr>
          <a:lstStyle/>
          <a:p>
            <a:r>
              <a:rPr lang="en-US" sz="1100" dirty="0"/>
              <a:t>Source: https://</a:t>
            </a:r>
            <a:r>
              <a:rPr lang="en-US" sz="1100" dirty="0" err="1"/>
              <a:t>www.mongodb.com</a:t>
            </a:r>
            <a:r>
              <a:rPr lang="en-US" sz="1100" dirty="0"/>
              <a:t>/resources/basics/time-series-data-analysis</a:t>
            </a:r>
          </a:p>
        </p:txBody>
      </p:sp>
    </p:spTree>
    <p:extLst>
      <p:ext uri="{BB962C8B-B14F-4D97-AF65-F5344CB8AC3E}">
        <p14:creationId xmlns:p14="http://schemas.microsoft.com/office/powerpoint/2010/main" val="2039980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light price forecasting">
            <a:extLst>
              <a:ext uri="{FF2B5EF4-FFF2-40B4-BE49-F238E27FC236}">
                <a16:creationId xmlns:a16="http://schemas.microsoft.com/office/drawing/2014/main" id="{F33EC361-366F-074B-8382-B9F273FE19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26660" y="1195754"/>
            <a:ext cx="8398082" cy="510550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D44AFB2-EC0C-EB40-87D7-DD00064977C1}"/>
              </a:ext>
            </a:extLst>
          </p:cNvPr>
          <p:cNvSpPr>
            <a:spLocks noGrp="1"/>
          </p:cNvSpPr>
          <p:nvPr>
            <p:ph type="title"/>
          </p:nvPr>
        </p:nvSpPr>
        <p:spPr>
          <a:xfrm>
            <a:off x="838200" y="365125"/>
            <a:ext cx="10515600" cy="654783"/>
          </a:xfrm>
        </p:spPr>
        <p:txBody>
          <a:bodyPr>
            <a:normAutofit/>
          </a:bodyPr>
          <a:lstStyle/>
          <a:p>
            <a:r>
              <a:rPr lang="en-HK" sz="2800" b="1" i="0" dirty="0">
                <a:effectLst/>
                <a:latin typeface="+mn-lt"/>
              </a:rPr>
              <a:t>Price Prediction in Time Series Forecasting Enhances User Experience</a:t>
            </a:r>
            <a:endParaRPr lang="en-US" sz="2800" b="1" dirty="0"/>
          </a:p>
        </p:txBody>
      </p:sp>
      <p:sp>
        <p:nvSpPr>
          <p:cNvPr id="4" name="TextBox 3">
            <a:extLst>
              <a:ext uri="{FF2B5EF4-FFF2-40B4-BE49-F238E27FC236}">
                <a16:creationId xmlns:a16="http://schemas.microsoft.com/office/drawing/2014/main" id="{EE078188-F9A1-BB48-80D3-13D5831312B5}"/>
              </a:ext>
            </a:extLst>
          </p:cNvPr>
          <p:cNvSpPr txBox="1"/>
          <p:nvPr/>
        </p:nvSpPr>
        <p:spPr>
          <a:xfrm>
            <a:off x="1726660" y="6477104"/>
            <a:ext cx="7393691" cy="584775"/>
          </a:xfrm>
          <a:prstGeom prst="rect">
            <a:avLst/>
          </a:prstGeom>
          <a:noFill/>
        </p:spPr>
        <p:txBody>
          <a:bodyPr wrap="none" rtlCol="0">
            <a:spAutoFit/>
          </a:bodyPr>
          <a:lstStyle/>
          <a:p>
            <a:r>
              <a:rPr lang="en-HK" sz="1600" i="1" dirty="0">
                <a:solidFill>
                  <a:srgbClr val="071417"/>
                </a:solidFill>
                <a:effectLst/>
              </a:rPr>
              <a:t>The engine has 75 percent confidence that the fares will rise soon. Source: </a:t>
            </a:r>
            <a:r>
              <a:rPr lang="en-HK" sz="1600" i="1" u="none" strike="noStrike" dirty="0">
                <a:solidFill>
                  <a:srgbClr val="007D99"/>
                </a:solidFill>
                <a:effectLst/>
                <a:hlinkClick r:id="rId4"/>
              </a:rPr>
              <a:t>Fareboom</a:t>
            </a:r>
            <a:endParaRPr lang="en-US" sz="1600" i="1" dirty="0"/>
          </a:p>
          <a:p>
            <a:endParaRPr lang="en-US" sz="1600" i="1" dirty="0"/>
          </a:p>
        </p:txBody>
      </p:sp>
      <p:sp>
        <p:nvSpPr>
          <p:cNvPr id="3" name="TextBox 2">
            <a:extLst>
              <a:ext uri="{FF2B5EF4-FFF2-40B4-BE49-F238E27FC236}">
                <a16:creationId xmlns:a16="http://schemas.microsoft.com/office/drawing/2014/main" id="{41D33203-461C-D649-9691-57B2687E18AB}"/>
              </a:ext>
            </a:extLst>
          </p:cNvPr>
          <p:cNvSpPr txBox="1"/>
          <p:nvPr/>
        </p:nvSpPr>
        <p:spPr>
          <a:xfrm>
            <a:off x="7024980" y="3833446"/>
            <a:ext cx="2654766" cy="369332"/>
          </a:xfrm>
          <a:prstGeom prst="rect">
            <a:avLst/>
          </a:prstGeom>
          <a:solidFill>
            <a:srgbClr val="FFFF00"/>
          </a:solidFill>
        </p:spPr>
        <p:txBody>
          <a:bodyPr wrap="none" rtlCol="0">
            <a:spAutoFit/>
          </a:bodyPr>
          <a:lstStyle/>
          <a:p>
            <a:r>
              <a:rPr lang="en-US" dirty="0">
                <a:solidFill>
                  <a:srgbClr val="FF0000"/>
                </a:solidFill>
              </a:rPr>
              <a:t>Future Pricing Information</a:t>
            </a:r>
          </a:p>
        </p:txBody>
      </p:sp>
    </p:spTree>
    <p:extLst>
      <p:ext uri="{BB962C8B-B14F-4D97-AF65-F5344CB8AC3E}">
        <p14:creationId xmlns:p14="http://schemas.microsoft.com/office/powerpoint/2010/main" val="2067756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6B6CD-4414-6F49-AA4C-99FF1D41BA10}"/>
              </a:ext>
            </a:extLst>
          </p:cNvPr>
          <p:cNvSpPr>
            <a:spLocks noGrp="1"/>
          </p:cNvSpPr>
          <p:nvPr>
            <p:ph type="title"/>
          </p:nvPr>
        </p:nvSpPr>
        <p:spPr>
          <a:xfrm>
            <a:off x="838200" y="310139"/>
            <a:ext cx="10515600" cy="784802"/>
          </a:xfrm>
        </p:spPr>
        <p:txBody>
          <a:bodyPr>
            <a:normAutofit/>
          </a:bodyPr>
          <a:lstStyle/>
          <a:p>
            <a:r>
              <a:rPr lang="en-HK" sz="3200" b="1" i="0" dirty="0">
                <a:effectLst/>
                <a:latin typeface="+mn-lt"/>
              </a:rPr>
              <a:t>Enhancing User Experience with Price Prediction (</a:t>
            </a:r>
            <a:r>
              <a:rPr lang="en-HK" sz="3200" b="1" i="0" dirty="0" err="1">
                <a:effectLst/>
                <a:latin typeface="+mn-lt"/>
              </a:rPr>
              <a:t>Trip.com</a:t>
            </a:r>
            <a:r>
              <a:rPr lang="en-HK" sz="3200" b="1" i="0" dirty="0">
                <a:effectLst/>
                <a:latin typeface="+mn-lt"/>
              </a:rPr>
              <a:t>)</a:t>
            </a:r>
            <a:endParaRPr lang="en-US" sz="16600" b="1" dirty="0">
              <a:latin typeface="+mn-lt"/>
            </a:endParaRPr>
          </a:p>
        </p:txBody>
      </p:sp>
      <p:pic>
        <p:nvPicPr>
          <p:cNvPr id="7" name="Content Placeholder 6" descr="A screenshot of a computer&#10;&#10;Description automatically generated">
            <a:extLst>
              <a:ext uri="{FF2B5EF4-FFF2-40B4-BE49-F238E27FC236}">
                <a16:creationId xmlns:a16="http://schemas.microsoft.com/office/drawing/2014/main" id="{DD90EC6C-7C8F-2941-BC6E-BAD16C3DA444}"/>
              </a:ext>
            </a:extLst>
          </p:cNvPr>
          <p:cNvPicPr>
            <a:picLocks noGrp="1" noChangeAspect="1"/>
          </p:cNvPicPr>
          <p:nvPr>
            <p:ph idx="1"/>
          </p:nvPr>
        </p:nvPicPr>
        <p:blipFill>
          <a:blip r:embed="rId3"/>
          <a:stretch>
            <a:fillRect/>
          </a:stretch>
        </p:blipFill>
        <p:spPr>
          <a:xfrm>
            <a:off x="1269063" y="1330469"/>
            <a:ext cx="9357374" cy="5042704"/>
          </a:xfrm>
          <a:ln>
            <a:solidFill>
              <a:schemeClr val="tx1"/>
            </a:solidFill>
          </a:ln>
        </p:spPr>
      </p:pic>
    </p:spTree>
    <p:extLst>
      <p:ext uri="{BB962C8B-B14F-4D97-AF65-F5344CB8AC3E}">
        <p14:creationId xmlns:p14="http://schemas.microsoft.com/office/powerpoint/2010/main" val="10320065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6A14FBA6-072D-D540-B97F-6372DDF963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06335" y="1538288"/>
            <a:ext cx="7718446" cy="41459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3B6D13D-8FAB-1044-B1B6-6F46C88AB5C8}"/>
              </a:ext>
            </a:extLst>
          </p:cNvPr>
          <p:cNvSpPr>
            <a:spLocks noGrp="1"/>
          </p:cNvSpPr>
          <p:nvPr>
            <p:ph type="title"/>
          </p:nvPr>
        </p:nvSpPr>
        <p:spPr>
          <a:xfrm>
            <a:off x="838200" y="365126"/>
            <a:ext cx="10515600" cy="985196"/>
          </a:xfrm>
        </p:spPr>
        <p:txBody>
          <a:bodyPr>
            <a:normAutofit/>
          </a:bodyPr>
          <a:lstStyle/>
          <a:p>
            <a:r>
              <a:rPr lang="en-US" sz="3600" b="1" dirty="0">
                <a:latin typeface="+mn-lt"/>
              </a:rPr>
              <a:t>How is time series forecasting done?</a:t>
            </a:r>
          </a:p>
        </p:txBody>
      </p:sp>
      <p:sp>
        <p:nvSpPr>
          <p:cNvPr id="3" name="Content Placeholder 2">
            <a:extLst>
              <a:ext uri="{FF2B5EF4-FFF2-40B4-BE49-F238E27FC236}">
                <a16:creationId xmlns:a16="http://schemas.microsoft.com/office/drawing/2014/main" id="{F9858B44-BC52-C34B-ACC6-3CEE15D03E7B}"/>
              </a:ext>
            </a:extLst>
          </p:cNvPr>
          <p:cNvSpPr>
            <a:spLocks noGrp="1"/>
          </p:cNvSpPr>
          <p:nvPr>
            <p:ph idx="1"/>
          </p:nvPr>
        </p:nvSpPr>
        <p:spPr/>
        <p:txBody>
          <a:bodyPr>
            <a:normAutofit/>
          </a:bodyPr>
          <a:lstStyle/>
          <a:p>
            <a:pPr>
              <a:lnSpc>
                <a:spcPct val="110000"/>
              </a:lnSpc>
            </a:pPr>
            <a:r>
              <a:rPr lang="en-HK" dirty="0">
                <a:solidFill>
                  <a:srgbClr val="303B36"/>
                </a:solidFill>
              </a:rPr>
              <a:t>S</a:t>
            </a:r>
            <a:r>
              <a:rPr lang="en-HK" b="0" i="0" dirty="0">
                <a:solidFill>
                  <a:srgbClr val="303B36"/>
                </a:solidFill>
                <a:effectLst/>
              </a:rPr>
              <a:t>tatistical methods </a:t>
            </a:r>
          </a:p>
          <a:p>
            <a:pPr>
              <a:lnSpc>
                <a:spcPct val="110000"/>
              </a:lnSpc>
            </a:pPr>
            <a:r>
              <a:rPr lang="en-HK" dirty="0">
                <a:solidFill>
                  <a:srgbClr val="303B36"/>
                </a:solidFill>
              </a:rPr>
              <a:t>M</a:t>
            </a:r>
            <a:r>
              <a:rPr lang="en-HK" b="0" i="0" dirty="0">
                <a:solidFill>
                  <a:srgbClr val="303B36"/>
                </a:solidFill>
                <a:effectLst/>
              </a:rPr>
              <a:t>achine learning models</a:t>
            </a:r>
          </a:p>
          <a:p>
            <a:pPr>
              <a:lnSpc>
                <a:spcPct val="110000"/>
              </a:lnSpc>
            </a:pPr>
            <a:r>
              <a:rPr lang="en-HK" dirty="0">
                <a:solidFill>
                  <a:srgbClr val="303B36"/>
                </a:solidFill>
              </a:rPr>
              <a:t>Deep learning models</a:t>
            </a:r>
            <a:endParaRPr lang="en-HK" b="0" i="0" dirty="0">
              <a:solidFill>
                <a:srgbClr val="303B36"/>
              </a:solidFill>
              <a:effectLst/>
            </a:endParaRPr>
          </a:p>
          <a:p>
            <a:pPr>
              <a:lnSpc>
                <a:spcPct val="110000"/>
              </a:lnSpc>
            </a:pPr>
            <a:r>
              <a:rPr lang="en-HK" b="0" i="0" dirty="0">
                <a:solidFill>
                  <a:srgbClr val="303B36"/>
                </a:solidFill>
                <a:effectLst/>
              </a:rPr>
              <a:t>Foundation models </a:t>
            </a:r>
            <a:endParaRPr lang="en-US" dirty="0"/>
          </a:p>
        </p:txBody>
      </p:sp>
    </p:spTree>
    <p:extLst>
      <p:ext uri="{BB962C8B-B14F-4D97-AF65-F5344CB8AC3E}">
        <p14:creationId xmlns:p14="http://schemas.microsoft.com/office/powerpoint/2010/main" val="1099530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A516BE-C8E4-2F4F-A37C-84CA3CC2DFEB}"/>
              </a:ext>
            </a:extLst>
          </p:cNvPr>
          <p:cNvSpPr>
            <a:spLocks noGrp="1"/>
          </p:cNvSpPr>
          <p:nvPr>
            <p:ph type="title"/>
          </p:nvPr>
        </p:nvSpPr>
        <p:spPr>
          <a:xfrm>
            <a:off x="838200" y="365125"/>
            <a:ext cx="10515600" cy="960755"/>
          </a:xfrm>
        </p:spPr>
        <p:txBody>
          <a:bodyPr>
            <a:normAutofit/>
          </a:bodyPr>
          <a:lstStyle/>
          <a:p>
            <a:r>
              <a:rPr lang="en-HK" sz="3200" b="1" i="0" dirty="0">
                <a:effectLst/>
                <a:latin typeface="+mn-lt"/>
              </a:rPr>
              <a:t>Challenges in Time Series Forecasting</a:t>
            </a:r>
            <a:endParaRPr lang="en-US" sz="3200" b="1" dirty="0">
              <a:latin typeface="+mn-lt"/>
            </a:endParaRPr>
          </a:p>
        </p:txBody>
      </p:sp>
      <p:sp>
        <p:nvSpPr>
          <p:cNvPr id="2" name="Content Placeholder 1">
            <a:extLst>
              <a:ext uri="{FF2B5EF4-FFF2-40B4-BE49-F238E27FC236}">
                <a16:creationId xmlns:a16="http://schemas.microsoft.com/office/drawing/2014/main" id="{ABAC8815-B2B0-4F43-9267-D30ECE07061B}"/>
              </a:ext>
            </a:extLst>
          </p:cNvPr>
          <p:cNvSpPr>
            <a:spLocks noGrp="1"/>
          </p:cNvSpPr>
          <p:nvPr>
            <p:ph idx="1"/>
          </p:nvPr>
        </p:nvSpPr>
        <p:spPr>
          <a:xfrm>
            <a:off x="838200" y="1569720"/>
            <a:ext cx="10515600" cy="4607243"/>
          </a:xfrm>
        </p:spPr>
        <p:txBody>
          <a:bodyPr/>
          <a:lstStyle/>
          <a:p>
            <a:r>
              <a:rPr lang="en-US" dirty="0"/>
              <a:t>Data Quality</a:t>
            </a:r>
          </a:p>
          <a:p>
            <a:r>
              <a:rPr lang="en-HK" i="0" dirty="0">
                <a:solidFill>
                  <a:srgbClr val="000000"/>
                </a:solidFill>
                <a:effectLst/>
              </a:rPr>
              <a:t>Non‐Stationarity</a:t>
            </a:r>
            <a:endParaRPr lang="en-US" i="0" dirty="0">
              <a:solidFill>
                <a:srgbClr val="000000"/>
              </a:solidFill>
              <a:effectLst/>
            </a:endParaRPr>
          </a:p>
          <a:p>
            <a:r>
              <a:rPr lang="en-US" dirty="0">
                <a:solidFill>
                  <a:srgbClr val="000000"/>
                </a:solidFill>
              </a:rPr>
              <a:t>Computational Complexity</a:t>
            </a:r>
          </a:p>
          <a:p>
            <a:r>
              <a:rPr lang="en-US" dirty="0">
                <a:solidFill>
                  <a:srgbClr val="000000"/>
                </a:solidFill>
              </a:rPr>
              <a:t>External Factors</a:t>
            </a:r>
          </a:p>
          <a:p>
            <a:r>
              <a:rPr lang="en-US" dirty="0">
                <a:solidFill>
                  <a:srgbClr val="000000"/>
                </a:solidFill>
              </a:rPr>
              <a:t>Etc.</a:t>
            </a:r>
            <a:endParaRPr lang="en-US" dirty="0"/>
          </a:p>
        </p:txBody>
      </p:sp>
    </p:spTree>
    <p:extLst>
      <p:ext uri="{BB962C8B-B14F-4D97-AF65-F5344CB8AC3E}">
        <p14:creationId xmlns:p14="http://schemas.microsoft.com/office/powerpoint/2010/main" val="31245334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10555</TotalTime>
  <Words>2944</Words>
  <Application>Microsoft Macintosh PowerPoint</Application>
  <PresentationFormat>Widescreen</PresentationFormat>
  <Paragraphs>203</Paragraphs>
  <Slides>30</Slides>
  <Notes>23</Notes>
  <HiddenSlides>1</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30</vt:i4>
      </vt:variant>
    </vt:vector>
  </HeadingPairs>
  <TitlesOfParts>
    <vt:vector size="45" baseType="lpstr">
      <vt:lpstr>-apple-system</vt:lpstr>
      <vt:lpstr>Akzidenz Grotesk BQ Light</vt:lpstr>
      <vt:lpstr>Google Sans</vt:lpstr>
      <vt:lpstr>nationalweb</vt:lpstr>
      <vt:lpstr>NimbusSanL</vt:lpstr>
      <vt:lpstr>NVIDIA-APAC</vt:lpstr>
      <vt:lpstr>Proxima Nova</vt:lpstr>
      <vt:lpstr>Salesforce Sans</vt:lpstr>
      <vt:lpstr>SF Pro Display</vt:lpstr>
      <vt:lpstr>source-serif-pro</vt:lpstr>
      <vt:lpstr>ui-monospace</vt:lpstr>
      <vt:lpstr>Arial</vt:lpstr>
      <vt:lpstr>Calibri</vt:lpstr>
      <vt:lpstr>Calibri Light</vt:lpstr>
      <vt:lpstr>Office Theme</vt:lpstr>
      <vt:lpstr>Optimizing Sales Forecasting with AI Foundation Models</vt:lpstr>
      <vt:lpstr>Agenda</vt:lpstr>
      <vt:lpstr>What is Time Series Data?</vt:lpstr>
      <vt:lpstr>Time Series Forecasting</vt:lpstr>
      <vt:lpstr>Time Series Forecasting</vt:lpstr>
      <vt:lpstr>Price Prediction in Time Series Forecasting Enhances User Experience</vt:lpstr>
      <vt:lpstr>Enhancing User Experience with Price Prediction (Trip.com)</vt:lpstr>
      <vt:lpstr>How is time series forecasting done?</vt:lpstr>
      <vt:lpstr>Challenges in Time Series Forecasting</vt:lpstr>
      <vt:lpstr>What is the Foundation Model?</vt:lpstr>
      <vt:lpstr>What is a Language Model?</vt:lpstr>
      <vt:lpstr>PowerPoint Presentation</vt:lpstr>
      <vt:lpstr>Can time series analysis benefit from the recent advances of LLMs? </vt:lpstr>
      <vt:lpstr>How does a Time Series Forecasting using the Foundation Model approach differ from the Traditional ML Approach?</vt:lpstr>
      <vt:lpstr>Universal Time Series Forecaster with Foundation Model</vt:lpstr>
      <vt:lpstr>Backup Slide</vt:lpstr>
      <vt:lpstr>Foundation Model for Time Series</vt:lpstr>
      <vt:lpstr>Foundation Model for Time Series</vt:lpstr>
      <vt:lpstr>Pre-trained TS Foundation Models for Time Series Forecasting  </vt:lpstr>
      <vt:lpstr>IBM TTM (pre-trained TS Foundation Model from IBM)</vt:lpstr>
      <vt:lpstr>IBM TTM Explainability</vt:lpstr>
      <vt:lpstr>TimesFM (pre-trained TS Foundation Model from Google)</vt:lpstr>
      <vt:lpstr>Reprogramming existing LLMs for Time Series tasks </vt:lpstr>
      <vt:lpstr>Adapt an LLM model for Time Series Forecasting</vt:lpstr>
      <vt:lpstr>Reprogramming Large Language Model</vt:lpstr>
      <vt:lpstr>Prompt as Prefix</vt:lpstr>
      <vt:lpstr>Time Series Foundation Model in a Built-environment</vt:lpstr>
      <vt:lpstr>IBM TTM output</vt:lpstr>
      <vt:lpstr>Remark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HKCS sharing</dc:title>
  <dc:creator>TAI Kin Hon Samson</dc:creator>
  <cp:lastModifiedBy>TAI Kin Hon Samson</cp:lastModifiedBy>
  <cp:revision>27</cp:revision>
  <dcterms:created xsi:type="dcterms:W3CDTF">2024-09-12T04:55:11Z</dcterms:created>
  <dcterms:modified xsi:type="dcterms:W3CDTF">2024-09-24T07:55:40Z</dcterms:modified>
</cp:coreProperties>
</file>

<file path=docProps/thumbnail.jpeg>
</file>